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6" r:id="rId2"/>
    <p:sldId id="257" r:id="rId3"/>
    <p:sldId id="3238" r:id="rId4"/>
    <p:sldId id="3237" r:id="rId5"/>
    <p:sldId id="3240" r:id="rId6"/>
    <p:sldId id="3241" r:id="rId7"/>
    <p:sldId id="3239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B72F289D-1F9E-4F4C-9D51-8CDB468BEA66}">
          <p14:sldIdLst>
            <p14:sldId id="3236"/>
            <p14:sldId id="257"/>
            <p14:sldId id="3238"/>
            <p14:sldId id="3237"/>
            <p14:sldId id="3240"/>
            <p14:sldId id="3241"/>
          </p14:sldIdLst>
        </p14:section>
        <p14:section name="Back-up" id="{C6E31732-7C95-4333-892F-1E90A6C05781}">
          <p14:sldIdLst>
            <p14:sldId id="32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9FA84B-61D5-4032-8E20-551E3D1D4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71E0D52-2BB8-4AC0-8956-6BB62A09F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C981F78-BD54-4080-A9E3-A2246F21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2AD621-7C54-4829-9253-46E6BBE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91B9F1C-FC92-4C3C-B022-F47C97E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501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8B21A2-4E45-474E-AF21-F23AD8A2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2143202-AB0C-49A7-AFE2-F57176A22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D2BE16-C525-414D-A0E9-0BADABD2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76C2B7-E58B-463F-9AEE-F4927D8C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B02CEC0-5771-49EB-B974-7121E77F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707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12F1151-9841-4C8C-A9AA-2F2AF674B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0925219-6BC3-4DAC-B8F2-CD8B29C0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0C9136-0646-4D03-83FD-C6EC635B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D72CD1-5FD4-4F14-808A-50D5FBDE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A9CA46B-044F-4C11-9637-5BFBBDF5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68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ptimizing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1785"/>
            <a:ext cx="12185651" cy="685442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5DF35-8341-1E4D-B9E3-7AE4D85E1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693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C392EC-AD54-475E-B874-A4D5751C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DEF125-1B12-4CF3-AEDD-EF3FED291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3347763-78A3-475E-A6D4-41F34667E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C7CDF6-51BF-45E5-9119-7A8625E2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5EDBD9-014C-41EE-8198-0E2F865F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065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E8A059-BFFB-4108-9B8C-455D7986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C49317-F554-4829-9D71-3B685B0C7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09B6AD-7583-4B73-8E3A-6451695F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34523C-3E30-439A-B0AB-DFC1C252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E4ED14-A96D-42B6-A9ED-F1EDFBE4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542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0E2F50-0895-44B5-8B28-FDA42516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29171A-55D9-4203-AB9E-BCBFF9F7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0A92FFD-2AA2-484F-BC21-C0425898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BB248CB-F007-427A-B6B2-80B4B8C6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7D04DBC-87CA-4F3F-AE89-ADFAA421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86D1ED-BB8B-4A79-9B1C-E1ECCDE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829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AACF14-F626-4D92-907C-7C2A709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439FCA-E29B-498A-8912-0766D3B0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D3BFED7-02B3-4CF1-A2D1-36A1048F9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56A6250-36C5-461E-9CB8-F776573B3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39D1870-C375-4BAD-BA44-1C8912D13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99473B5-95D4-41AB-8EC0-AB7FA1C7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7A71238-1689-45C1-8FCB-FCF01A30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886C1C9-8AE5-4F34-8166-953B71C2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925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8F3D3C-2D3F-4689-AA94-554047F9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2C4273D-0064-4A57-9293-28E729D0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122E8BF-5729-4EE8-B121-26A975F0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9F997CF-8F8B-43D3-A275-5760C1E3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388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7CBE083-E2CE-4A08-9C01-BC434357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DEADE51-D6E8-4083-BF9B-21E5A89B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7DE5043-CE06-4785-B3D3-D2FDBD11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57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34A629-3CB3-478F-A60F-DA866B99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22F5CE-0686-45DF-9782-A228C455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1BDFF9C-4212-4354-BF7D-66CB33EAE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7067E2C-9531-44F9-9528-8CB5A4FA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151EE-108E-4F72-B40F-A8890158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249A5E9-C60B-4511-B32D-AD264C74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349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832999-9C6D-4383-8271-AEF88C05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6ADAB8B-ECA4-4A12-9BD8-AFACFE399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6925285-AECB-4540-A631-E2322E590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D797D6A-CAAC-4FF7-84D2-03BCA38A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E2CB4AC-EB5F-4A89-B537-0BD62585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CAB4D38-01E2-4BCA-B243-FDDDD8FC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00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6839C02-411E-4486-9ED2-E4F233F7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C776AD1-97F2-4DA8-A6E8-1712E9F1E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10E7623-5AC2-4CC0-9413-304285AA2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55294-A543-40D1-91C6-BB3EF60B0C86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CF591B-0267-4BFC-BA4D-EEB5813FD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607117-1433-44D0-9889-4C5B2CDC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9F2FC-E720-44FC-AA25-2770C98EE3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4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49BF408-EF59-45FF-A355-1D89DC65DD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49BF408-EF59-45FF-A355-1D89DC65D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D6E5321-6D5D-4BC2-8870-193F939EE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8770D-BECD-4637-8820-BBCF9AF6D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399" y="3344276"/>
            <a:ext cx="4345757" cy="162855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Innovate!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Be responsible for sustainability.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0E71-E1F0-4F4A-BBE7-08B1CADC1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1"/>
                </a:solidFill>
              </a:rPr>
              <a:t>12</a:t>
            </a:r>
            <a:r>
              <a:rPr lang="en-US" b="1" dirty="0">
                <a:solidFill>
                  <a:schemeClr val="bg1"/>
                </a:solidFill>
              </a:rPr>
              <a:t> December, 2021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C93E996-D2E7-46C7-8CF5-3D224FA86A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87" t="29297" r="18356" b="32494"/>
          <a:stretch/>
        </p:blipFill>
        <p:spPr>
          <a:xfrm>
            <a:off x="818628" y="5466866"/>
            <a:ext cx="2386486" cy="1052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C4C42-A2EC-4051-84FC-6CCC3FE192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r="27254" b="33842"/>
          <a:stretch/>
        </p:blipFill>
        <p:spPr>
          <a:xfrm>
            <a:off x="3282465" y="5508057"/>
            <a:ext cx="1166988" cy="970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6B882-2A06-4C0C-B0F1-CC7966B6F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166" y="5660206"/>
            <a:ext cx="1460661" cy="66606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B6AFBC8-3DC4-46B7-8136-551E1EF97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09" y="1367537"/>
            <a:ext cx="7522005" cy="34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095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B37AB686-13B9-41C2-A5A8-5214E623F606}"/>
              </a:ext>
            </a:extLst>
          </p:cNvPr>
          <p:cNvSpPr/>
          <p:nvPr/>
        </p:nvSpPr>
        <p:spPr>
          <a:xfrm>
            <a:off x="0" y="-4223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9E763747-3A5E-4397-BC86-A6CCE5027229}"/>
              </a:ext>
            </a:extLst>
          </p:cNvPr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660548-075B-492B-A67D-1FE2F8FD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Time is too valuable for getting out of the car for every time when you want to pay for something.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B8D754-BA09-4D97-A814-DFFC09C8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916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Pay fast and easy</a:t>
            </a:r>
          </a:p>
          <a:p>
            <a:r>
              <a:rPr lang="en-US"/>
              <a:t>No need to leave the car for payment.</a:t>
            </a:r>
          </a:p>
          <a:p>
            <a:r>
              <a:rPr lang="en-US"/>
              <a:t>Pay everywhere with a single app.</a:t>
            </a:r>
          </a:p>
          <a:p>
            <a:r>
              <a:rPr lang="en-US"/>
              <a:t>Seamless management of payment for companies and their employees.</a:t>
            </a:r>
          </a:p>
          <a:p>
            <a:r>
              <a:rPr lang="en-US"/>
              <a:t>Our world can not afford paper receipts anymore.</a:t>
            </a:r>
          </a:p>
        </p:txBody>
      </p:sp>
    </p:spTree>
    <p:extLst>
      <p:ext uri="{BB962C8B-B14F-4D97-AF65-F5344CB8AC3E}">
        <p14:creationId xmlns:p14="http://schemas.microsoft.com/office/powerpoint/2010/main" val="129205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ikdörtgen 90">
            <a:extLst>
              <a:ext uri="{FF2B5EF4-FFF2-40B4-BE49-F238E27FC236}">
                <a16:creationId xmlns:a16="http://schemas.microsoft.com/office/drawing/2014/main" id="{48260EFE-5B3C-4EE0-A4DF-2F62308B0275}"/>
              </a:ext>
            </a:extLst>
          </p:cNvPr>
          <p:cNvSpPr/>
          <p:nvPr/>
        </p:nvSpPr>
        <p:spPr>
          <a:xfrm>
            <a:off x="0" y="-4223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A641B18-D070-4BFA-82B1-46E2485354D8}"/>
              </a:ext>
            </a:extLst>
          </p:cNvPr>
          <p:cNvSpPr txBox="1">
            <a:spLocks/>
          </p:cNvSpPr>
          <p:nvPr/>
        </p:nvSpPr>
        <p:spPr bwMode="gray">
          <a:xfrm>
            <a:off x="816746" y="205625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Calibri Light" panose="020F0302020204030204" pitchFamily="34" charset="0"/>
              </a:rPr>
              <a:t>Persona Card</a:t>
            </a:r>
            <a:endParaRPr kumimoji="0" lang="en-US" sz="4400" b="0" i="1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4101BF7-5471-430A-AC50-6DCE1EBE42EF}"/>
              </a:ext>
            </a:extLst>
          </p:cNvPr>
          <p:cNvSpPr txBox="1">
            <a:spLocks/>
          </p:cNvSpPr>
          <p:nvPr/>
        </p:nvSpPr>
        <p:spPr bwMode="gray">
          <a:xfrm>
            <a:off x="993190" y="1410809"/>
            <a:ext cx="2822713" cy="5943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2800">
                <a:solidFill>
                  <a:prstClr val="black"/>
                </a:solidFill>
                <a:latin typeface="Open Sans Light"/>
              </a:rPr>
              <a:t>Barnie</a:t>
            </a:r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1B594F4E-7E77-43EE-8F03-7748D839A6DE}"/>
              </a:ext>
            </a:extLst>
          </p:cNvPr>
          <p:cNvSpPr txBox="1">
            <a:spLocks/>
          </p:cNvSpPr>
          <p:nvPr/>
        </p:nvSpPr>
        <p:spPr>
          <a:xfrm>
            <a:off x="993190" y="2184589"/>
            <a:ext cx="3889527" cy="475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300" b="0" i="0" kern="1200" dirty="0" smtClean="0">
                <a:solidFill>
                  <a:schemeClr val="tx1"/>
                </a:solidFill>
                <a:latin typeface="Open Sans Light" panose="020B0306030504020204" pitchFamily="34" charset="0"/>
                <a:ea typeface="+mn-ea"/>
                <a:cs typeface="Calibri Light" panose="020F0302020204030204" pitchFamily="34" charset="0"/>
              </a:defRPr>
            </a:lvl2pPr>
            <a:lvl3pPr marL="176400" indent="-1764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6400" indent="-1764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532800" indent="-176400" algn="l" defTabSz="79851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spc="300">
                <a:solidFill>
                  <a:prstClr val="black"/>
                </a:solidFill>
                <a:latin typeface="Open Sans"/>
              </a:rPr>
              <a:t>“I want to pay and leave as soon as possible.”</a:t>
            </a:r>
            <a:endParaRPr lang="en-US" sz="14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2F6243EA-979C-49EF-BD82-7D9D71A8631F}"/>
              </a:ext>
            </a:extLst>
          </p:cNvPr>
          <p:cNvSpPr txBox="1"/>
          <p:nvPr/>
        </p:nvSpPr>
        <p:spPr>
          <a:xfrm>
            <a:off x="947738" y="2809774"/>
            <a:ext cx="324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latin typeface="Chronicle Display Black" pitchFamily="50" charset="0"/>
              </a:defRPr>
            </a:lvl1pPr>
          </a:lstStyle>
          <a:p>
            <a:pPr>
              <a:defRPr/>
            </a:pPr>
            <a:r>
              <a:rPr lang="en-US" sz="1800">
                <a:solidFill>
                  <a:prstClr val="black"/>
                </a:solidFill>
                <a:latin typeface="Open Sans Light"/>
              </a:rPr>
              <a:t>Male, 18-45 years old, White Collar Employee </a:t>
            </a:r>
          </a:p>
        </p:txBody>
      </p:sp>
      <p:cxnSp>
        <p:nvCxnSpPr>
          <p:cNvPr id="52" name="Straight Connector 49">
            <a:extLst>
              <a:ext uri="{FF2B5EF4-FFF2-40B4-BE49-F238E27FC236}">
                <a16:creationId xmlns:a16="http://schemas.microsoft.com/office/drawing/2014/main" id="{3FA39DF5-1242-4C2B-82D0-187044F5F279}"/>
              </a:ext>
            </a:extLst>
          </p:cNvPr>
          <p:cNvCxnSpPr/>
          <p:nvPr/>
        </p:nvCxnSpPr>
        <p:spPr>
          <a:xfrm>
            <a:off x="947738" y="2751435"/>
            <a:ext cx="3240000" cy="0"/>
          </a:xfrm>
          <a:prstGeom prst="line">
            <a:avLst/>
          </a:prstGeom>
          <a:noFill/>
          <a:ln w="57150" cap="flat" cmpd="sng" algn="ctr">
            <a:solidFill>
              <a:srgbClr val="9DD4CF"/>
            </a:solidFill>
            <a:prstDash val="solid"/>
          </a:ln>
          <a:effectLst/>
        </p:spPr>
      </p:cxnSp>
      <p:cxnSp>
        <p:nvCxnSpPr>
          <p:cNvPr id="59" name="Straight Connector 56">
            <a:extLst>
              <a:ext uri="{FF2B5EF4-FFF2-40B4-BE49-F238E27FC236}">
                <a16:creationId xmlns:a16="http://schemas.microsoft.com/office/drawing/2014/main" id="{9866C21A-CC2F-4325-86C2-D96F6D28CB75}"/>
              </a:ext>
            </a:extLst>
          </p:cNvPr>
          <p:cNvCxnSpPr/>
          <p:nvPr/>
        </p:nvCxnSpPr>
        <p:spPr>
          <a:xfrm>
            <a:off x="5323983" y="2751435"/>
            <a:ext cx="3335606" cy="0"/>
          </a:xfrm>
          <a:prstGeom prst="line">
            <a:avLst/>
          </a:prstGeom>
          <a:noFill/>
          <a:ln w="57150" cap="flat" cmpd="sng" algn="ctr">
            <a:solidFill>
              <a:srgbClr val="A0DCFF"/>
            </a:solidFill>
            <a:prstDash val="solid"/>
          </a:ln>
          <a:effectLst/>
        </p:spPr>
      </p:cxnSp>
      <p:pic>
        <p:nvPicPr>
          <p:cNvPr id="63" name="Picture 60" descr="Icon&#10;&#10;Description automatically generated">
            <a:extLst>
              <a:ext uri="{FF2B5EF4-FFF2-40B4-BE49-F238E27FC236}">
                <a16:creationId xmlns:a16="http://schemas.microsoft.com/office/drawing/2014/main" id="{7117BD3C-7068-4CFF-9F90-892441D0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92" y="1253250"/>
            <a:ext cx="776461" cy="776461"/>
          </a:xfrm>
          <a:prstGeom prst="rect">
            <a:avLst/>
          </a:prstGeom>
        </p:spPr>
      </p:pic>
      <p:grpSp>
        <p:nvGrpSpPr>
          <p:cNvPr id="89" name="Grup 88">
            <a:extLst>
              <a:ext uri="{FF2B5EF4-FFF2-40B4-BE49-F238E27FC236}">
                <a16:creationId xmlns:a16="http://schemas.microsoft.com/office/drawing/2014/main" id="{3BAE9C6B-E941-45AC-9D78-3C86365DF60D}"/>
              </a:ext>
            </a:extLst>
          </p:cNvPr>
          <p:cNvGrpSpPr/>
          <p:nvPr/>
        </p:nvGrpSpPr>
        <p:grpSpPr>
          <a:xfrm>
            <a:off x="571016" y="3819581"/>
            <a:ext cx="4791061" cy="2184858"/>
            <a:chOff x="542422" y="3514283"/>
            <a:chExt cx="4791061" cy="2184858"/>
          </a:xfrm>
        </p:grpSpPr>
        <p:sp>
          <p:nvSpPr>
            <p:cNvPr id="50" name="Text Placeholder 15">
              <a:extLst>
                <a:ext uri="{FF2B5EF4-FFF2-40B4-BE49-F238E27FC236}">
                  <a16:creationId xmlns:a16="http://schemas.microsoft.com/office/drawing/2014/main" id="{E06276A1-CC62-41B3-89EB-E533C2B272AA}"/>
                </a:ext>
              </a:extLst>
            </p:cNvPr>
            <p:cNvSpPr txBox="1">
              <a:spLocks/>
            </p:cNvSpPr>
            <p:nvPr/>
          </p:nvSpPr>
          <p:spPr>
            <a:xfrm>
              <a:off x="542422" y="4307333"/>
              <a:ext cx="4791061" cy="47548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marR="0" indent="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lang="en-US" sz="1200" b="0" i="0" u="none" strike="noStrike" cap="none" spc="0" baseline="0">
                  <a:solidFill>
                    <a:schemeClr val="tx2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defRPr>
              </a:lvl1pPr>
              <a:lvl2pPr marL="6350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1250" b="0" i="0" u="none" strike="noStrike" cap="none" spc="0" baseline="0">
                  <a:solidFill>
                    <a:schemeClr val="tx2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defRPr>
              </a:lvl2pPr>
              <a:lvl3pPr marL="9525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1250" b="0" i="0" u="none" strike="noStrike" cap="none" spc="0" baseline="0">
                  <a:solidFill>
                    <a:schemeClr val="tx2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defRPr>
              </a:lvl3pPr>
              <a:lvl4pPr marL="12700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1250" b="0" i="0" u="none" strike="noStrike" cap="none" spc="0" baseline="0">
                  <a:solidFill>
                    <a:schemeClr val="tx2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defRPr>
              </a:lvl4pPr>
              <a:lvl5pPr marL="15875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1250" b="0" i="0" u="none" strike="noStrike" cap="none" spc="0" baseline="0">
                  <a:solidFill>
                    <a:schemeClr val="tx2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defRPr>
              </a:lvl5pPr>
              <a:lvl6pPr marL="19050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eaLnBrk="1" latinLnBrk="0" hangingPunct="1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 defTabSz="914400">
                <a:lnSpc>
                  <a:spcPct val="130000"/>
                </a:lnSpc>
                <a:spcBef>
                  <a:spcPts val="0"/>
                </a:spcBef>
                <a:buSzTx/>
                <a:defRPr/>
              </a:pPr>
              <a:r>
                <a:rPr lang="en-US" sz="1400" spc="300">
                  <a:solidFill>
                    <a:prstClr val="black"/>
                  </a:solidFill>
                  <a:latin typeface="Open Sans"/>
                </a:rPr>
                <a:t>“I want to be able to pay in each charging station default by company.”</a:t>
              </a:r>
            </a:p>
          </p:txBody>
        </p:sp>
        <p:cxnSp>
          <p:nvCxnSpPr>
            <p:cNvPr id="55" name="Straight Connector 52">
              <a:extLst>
                <a:ext uri="{FF2B5EF4-FFF2-40B4-BE49-F238E27FC236}">
                  <a16:creationId xmlns:a16="http://schemas.microsoft.com/office/drawing/2014/main" id="{F0B38AE5-7CC5-4053-931B-DA993BD251C4}"/>
                </a:ext>
              </a:extLst>
            </p:cNvPr>
            <p:cNvCxnSpPr/>
            <p:nvPr/>
          </p:nvCxnSpPr>
          <p:spPr>
            <a:xfrm>
              <a:off x="947738" y="5011028"/>
              <a:ext cx="3240000" cy="0"/>
            </a:xfrm>
            <a:prstGeom prst="line">
              <a:avLst/>
            </a:prstGeom>
            <a:noFill/>
            <a:ln w="57150" cap="flat" cmpd="sng" algn="ctr">
              <a:solidFill>
                <a:srgbClr val="9DD4CF"/>
              </a:solidFill>
              <a:prstDash val="solid"/>
            </a:ln>
            <a:effectLst/>
          </p:spPr>
        </p:cxnSp>
        <p:grpSp>
          <p:nvGrpSpPr>
            <p:cNvPr id="64" name="Group 61">
              <a:extLst>
                <a:ext uri="{FF2B5EF4-FFF2-40B4-BE49-F238E27FC236}">
                  <a16:creationId xmlns:a16="http://schemas.microsoft.com/office/drawing/2014/main" id="{6847CD5D-37B7-4668-A575-59DE7CF7B033}"/>
                </a:ext>
              </a:extLst>
            </p:cNvPr>
            <p:cNvGrpSpPr/>
            <p:nvPr/>
          </p:nvGrpSpPr>
          <p:grpSpPr>
            <a:xfrm>
              <a:off x="2161492" y="3514283"/>
              <a:ext cx="786587" cy="787400"/>
              <a:chOff x="5506323" y="1346709"/>
              <a:chExt cx="890933" cy="890933"/>
            </a:xfrm>
          </p:grpSpPr>
          <p:pic>
            <p:nvPicPr>
              <p:cNvPr id="65" name="Picture 62" descr="Icon&#10;&#10;Description automatically generated">
                <a:extLst>
                  <a:ext uri="{FF2B5EF4-FFF2-40B4-BE49-F238E27FC236}">
                    <a16:creationId xmlns:a16="http://schemas.microsoft.com/office/drawing/2014/main" id="{ED10202D-9C68-444A-81B8-C2488131A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3328" y="1455030"/>
                <a:ext cx="776461" cy="776461"/>
              </a:xfrm>
              <a:prstGeom prst="rect">
                <a:avLst/>
              </a:prstGeom>
            </p:spPr>
          </p:pic>
          <p:pic>
            <p:nvPicPr>
              <p:cNvPr id="66" name="Picture 63" descr="Icon&#10;&#10;Description automatically generated">
                <a:extLst>
                  <a:ext uri="{FF2B5EF4-FFF2-40B4-BE49-F238E27FC236}">
                    <a16:creationId xmlns:a16="http://schemas.microsoft.com/office/drawing/2014/main" id="{802DC4B2-1B35-49C4-992A-6238809FF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6323" y="1346709"/>
                <a:ext cx="890933" cy="890933"/>
              </a:xfrm>
              <a:prstGeom prst="rect">
                <a:avLst/>
              </a:prstGeom>
            </p:spPr>
          </p:pic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548088F-0DED-47D7-A5A1-3FD61B4D83D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28680" y="3639779"/>
              <a:ext cx="2822713" cy="594360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Calibri Light" panose="020F0302020204030204" pitchFamily="34" charset="0"/>
                </a:defRPr>
              </a:lvl1pPr>
            </a:lstStyle>
            <a:p>
              <a:r>
                <a:rPr lang="en-US" sz="2800">
                  <a:solidFill>
                    <a:prstClr val="black"/>
                  </a:solidFill>
                  <a:latin typeface="Open Sans Light"/>
                </a:rPr>
                <a:t>Emma</a:t>
              </a:r>
            </a:p>
          </p:txBody>
        </p:sp>
        <p:sp>
          <p:nvSpPr>
            <p:cNvPr id="68" name="TextBox 48">
              <a:extLst>
                <a:ext uri="{FF2B5EF4-FFF2-40B4-BE49-F238E27FC236}">
                  <a16:creationId xmlns:a16="http://schemas.microsoft.com/office/drawing/2014/main" id="{B84D17C5-DFCC-49F7-A62E-0865ECE3EA4E}"/>
                </a:ext>
              </a:extLst>
            </p:cNvPr>
            <p:cNvSpPr txBox="1"/>
            <p:nvPr/>
          </p:nvSpPr>
          <p:spPr>
            <a:xfrm>
              <a:off x="929722" y="5145143"/>
              <a:ext cx="32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hronicle Display Black" pitchFamily="50" charset="0"/>
                </a:defRPr>
              </a:lvl1pPr>
            </a:lstStyle>
            <a:p>
              <a:pPr>
                <a:defRPr/>
              </a:pPr>
              <a:r>
                <a:rPr lang="en-US" sz="1800">
                  <a:solidFill>
                    <a:prstClr val="black"/>
                  </a:solidFill>
                  <a:latin typeface="Open Sans Light"/>
                </a:rPr>
                <a:t>Female, 30-45 years old, White Collar Employee.</a:t>
              </a:r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2B594F31-1605-4B94-BEB5-CA351F52CB39}"/>
              </a:ext>
            </a:extLst>
          </p:cNvPr>
          <p:cNvSpPr txBox="1">
            <a:spLocks/>
          </p:cNvSpPr>
          <p:nvPr/>
        </p:nvSpPr>
        <p:spPr bwMode="gray">
          <a:xfrm>
            <a:off x="6511974" y="1487650"/>
            <a:ext cx="2822713" cy="5943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2800">
                <a:solidFill>
                  <a:prstClr val="black"/>
                </a:solidFill>
                <a:latin typeface="Open Sans Light"/>
              </a:rPr>
              <a:t>Ahmet</a:t>
            </a:r>
          </a:p>
        </p:txBody>
      </p:sp>
      <p:pic>
        <p:nvPicPr>
          <p:cNvPr id="70" name="Picture 60" descr="Icon&#10;&#10;Description automatically generated">
            <a:extLst>
              <a:ext uri="{FF2B5EF4-FFF2-40B4-BE49-F238E27FC236}">
                <a16:creationId xmlns:a16="http://schemas.microsoft.com/office/drawing/2014/main" id="{6F27769E-9624-40D8-A57D-9B983C97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66" y="1230539"/>
            <a:ext cx="776461" cy="776461"/>
          </a:xfrm>
          <a:prstGeom prst="rect">
            <a:avLst/>
          </a:prstGeom>
        </p:spPr>
      </p:pic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BD80C9D0-D52B-45C1-876C-F5B1A742F267}"/>
              </a:ext>
            </a:extLst>
          </p:cNvPr>
          <p:cNvSpPr txBox="1">
            <a:spLocks/>
          </p:cNvSpPr>
          <p:nvPr/>
        </p:nvSpPr>
        <p:spPr>
          <a:xfrm>
            <a:off x="5251054" y="2190239"/>
            <a:ext cx="3889527" cy="475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300" b="0" i="0" kern="1200" dirty="0" smtClean="0">
                <a:solidFill>
                  <a:schemeClr val="tx1"/>
                </a:solidFill>
                <a:latin typeface="Open Sans Light" panose="020B0306030504020204" pitchFamily="34" charset="0"/>
                <a:ea typeface="+mn-ea"/>
                <a:cs typeface="Calibri Light" panose="020F0302020204030204" pitchFamily="34" charset="0"/>
              </a:defRPr>
            </a:lvl2pPr>
            <a:lvl3pPr marL="176400" indent="-1764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6400" indent="-1764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532800" indent="-176400" algn="l" defTabSz="79851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spc="300">
                <a:solidFill>
                  <a:prstClr val="black"/>
                </a:solidFill>
                <a:latin typeface="Open Sans"/>
              </a:rPr>
              <a:t>“When I buy my coffee I want my dad to pay for it.”</a:t>
            </a:r>
            <a:endParaRPr lang="en-US" sz="1400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76" name="TextBox 48">
            <a:extLst>
              <a:ext uri="{FF2B5EF4-FFF2-40B4-BE49-F238E27FC236}">
                <a16:creationId xmlns:a16="http://schemas.microsoft.com/office/drawing/2014/main" id="{DDFAA939-354A-41DC-A773-95E3C86004CF}"/>
              </a:ext>
            </a:extLst>
          </p:cNvPr>
          <p:cNvSpPr txBox="1"/>
          <p:nvPr/>
        </p:nvSpPr>
        <p:spPr>
          <a:xfrm>
            <a:off x="5575817" y="2881238"/>
            <a:ext cx="324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latin typeface="Chronicle Display Black" pitchFamily="50" charset="0"/>
              </a:defRPr>
            </a:lvl1pPr>
          </a:lstStyle>
          <a:p>
            <a:pPr>
              <a:defRPr/>
            </a:pPr>
            <a:r>
              <a:rPr lang="en-US" sz="1800">
                <a:solidFill>
                  <a:prstClr val="black"/>
                </a:solidFill>
                <a:latin typeface="Open Sans Light"/>
              </a:rPr>
              <a:t>Male, 20 years old, University Student.</a:t>
            </a:r>
          </a:p>
        </p:txBody>
      </p:sp>
      <p:grpSp>
        <p:nvGrpSpPr>
          <p:cNvPr id="90" name="Grup 89">
            <a:extLst>
              <a:ext uri="{FF2B5EF4-FFF2-40B4-BE49-F238E27FC236}">
                <a16:creationId xmlns:a16="http://schemas.microsoft.com/office/drawing/2014/main" id="{887B52F2-99A0-47DE-9BB3-95032EEB3B73}"/>
              </a:ext>
            </a:extLst>
          </p:cNvPr>
          <p:cNvGrpSpPr/>
          <p:nvPr/>
        </p:nvGrpSpPr>
        <p:grpSpPr>
          <a:xfrm>
            <a:off x="5362077" y="3821541"/>
            <a:ext cx="4028071" cy="2243327"/>
            <a:chOff x="5487711" y="3599338"/>
            <a:chExt cx="4028071" cy="2243327"/>
          </a:xfrm>
        </p:grpSpPr>
        <p:cxnSp>
          <p:nvCxnSpPr>
            <p:cNvPr id="61" name="Straight Connector 58">
              <a:extLst>
                <a:ext uri="{FF2B5EF4-FFF2-40B4-BE49-F238E27FC236}">
                  <a16:creationId xmlns:a16="http://schemas.microsoft.com/office/drawing/2014/main" id="{409F18F6-98DD-4EAD-B884-0E6EFDDCE00A}"/>
                </a:ext>
              </a:extLst>
            </p:cNvPr>
            <p:cNvCxnSpPr/>
            <p:nvPr/>
          </p:nvCxnSpPr>
          <p:spPr>
            <a:xfrm>
              <a:off x="5489592" y="5015050"/>
              <a:ext cx="3566943" cy="0"/>
            </a:xfrm>
            <a:prstGeom prst="line">
              <a:avLst/>
            </a:prstGeom>
            <a:noFill/>
            <a:ln w="57150" cap="flat" cmpd="sng" algn="ctr">
              <a:solidFill>
                <a:srgbClr val="A0DCFF"/>
              </a:solidFill>
              <a:prstDash val="solid"/>
            </a:ln>
            <a:effectLst/>
          </p:spPr>
        </p:cxnSp>
        <p:grpSp>
          <p:nvGrpSpPr>
            <p:cNvPr id="72" name="Group 61">
              <a:extLst>
                <a:ext uri="{FF2B5EF4-FFF2-40B4-BE49-F238E27FC236}">
                  <a16:creationId xmlns:a16="http://schemas.microsoft.com/office/drawing/2014/main" id="{CE563CA5-8AC0-4C87-AED3-F781D6FA0C0F}"/>
                </a:ext>
              </a:extLst>
            </p:cNvPr>
            <p:cNvGrpSpPr/>
            <p:nvPr/>
          </p:nvGrpSpPr>
          <p:grpSpPr>
            <a:xfrm>
              <a:off x="5487711" y="3599338"/>
              <a:ext cx="786587" cy="787400"/>
              <a:chOff x="5506323" y="1346709"/>
              <a:chExt cx="890933" cy="890933"/>
            </a:xfrm>
          </p:grpSpPr>
          <p:pic>
            <p:nvPicPr>
              <p:cNvPr id="73" name="Picture 62" descr="Icon&#10;&#10;Description automatically generated">
                <a:extLst>
                  <a:ext uri="{FF2B5EF4-FFF2-40B4-BE49-F238E27FC236}">
                    <a16:creationId xmlns:a16="http://schemas.microsoft.com/office/drawing/2014/main" id="{31B66500-A52B-4C72-9C58-15FD7A2CB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3328" y="1455030"/>
                <a:ext cx="776461" cy="776461"/>
              </a:xfrm>
              <a:prstGeom prst="rect">
                <a:avLst/>
              </a:prstGeom>
            </p:spPr>
          </p:pic>
          <p:pic>
            <p:nvPicPr>
              <p:cNvPr id="74" name="Picture 63" descr="Icon&#10;&#10;Description automatically generated">
                <a:extLst>
                  <a:ext uri="{FF2B5EF4-FFF2-40B4-BE49-F238E27FC236}">
                    <a16:creationId xmlns:a16="http://schemas.microsoft.com/office/drawing/2014/main" id="{3F033469-D665-4AD3-AD85-DA1031841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6323" y="1346709"/>
                <a:ext cx="890933" cy="890933"/>
              </a:xfrm>
              <a:prstGeom prst="rect">
                <a:avLst/>
              </a:prstGeom>
            </p:spPr>
          </p:pic>
        </p:grpSp>
        <p:sp>
          <p:nvSpPr>
            <p:cNvPr id="75" name="Title 1">
              <a:extLst>
                <a:ext uri="{FF2B5EF4-FFF2-40B4-BE49-F238E27FC236}">
                  <a16:creationId xmlns:a16="http://schemas.microsoft.com/office/drawing/2014/main" id="{B36A356D-99C9-41C5-8B11-56EB2AC8A67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428526" y="3640311"/>
              <a:ext cx="2822713" cy="594360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Calibri Light" panose="020F0302020204030204" pitchFamily="34" charset="0"/>
                </a:defRPr>
              </a:lvl1pPr>
            </a:lstStyle>
            <a:p>
              <a:r>
                <a:rPr lang="en-US" sz="2800">
                  <a:solidFill>
                    <a:prstClr val="black"/>
                  </a:solidFill>
                  <a:latin typeface="Open Sans Light"/>
                </a:rPr>
                <a:t>Ayşe</a:t>
              </a:r>
            </a:p>
          </p:txBody>
        </p:sp>
        <p:sp>
          <p:nvSpPr>
            <p:cNvPr id="77" name="TextBox 48">
              <a:extLst>
                <a:ext uri="{FF2B5EF4-FFF2-40B4-BE49-F238E27FC236}">
                  <a16:creationId xmlns:a16="http://schemas.microsoft.com/office/drawing/2014/main" id="{9010C646-0478-465F-9F48-E787ED37DD8F}"/>
                </a:ext>
              </a:extLst>
            </p:cNvPr>
            <p:cNvSpPr txBox="1"/>
            <p:nvPr/>
          </p:nvSpPr>
          <p:spPr>
            <a:xfrm>
              <a:off x="5619044" y="5288667"/>
              <a:ext cx="32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Chronicle Display Black" pitchFamily="50" charset="0"/>
                </a:defRPr>
              </a:lvl1pPr>
            </a:lstStyle>
            <a:p>
              <a:pPr>
                <a:defRPr/>
              </a:pPr>
              <a:r>
                <a:rPr lang="en-US" sz="1800">
                  <a:solidFill>
                    <a:prstClr val="black"/>
                  </a:solidFill>
                  <a:latin typeface="Open Sans Light"/>
                </a:rPr>
                <a:t>Female, 65 years old, Retired, Dog Owner.</a:t>
              </a:r>
            </a:p>
          </p:txBody>
        </p:sp>
        <p:sp>
          <p:nvSpPr>
            <p:cNvPr id="80" name="Text Placeholder 15">
              <a:extLst>
                <a:ext uri="{FF2B5EF4-FFF2-40B4-BE49-F238E27FC236}">
                  <a16:creationId xmlns:a16="http://schemas.microsoft.com/office/drawing/2014/main" id="{4E878703-3EF1-4ADB-9358-D8705E8C5612}"/>
                </a:ext>
              </a:extLst>
            </p:cNvPr>
            <p:cNvSpPr txBox="1">
              <a:spLocks/>
            </p:cNvSpPr>
            <p:nvPr/>
          </p:nvSpPr>
          <p:spPr>
            <a:xfrm>
              <a:off x="5487711" y="4436522"/>
              <a:ext cx="4028071" cy="47548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0" kern="120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100000"/>
                <a:buFont typeface="Arial"/>
                <a:buNone/>
                <a:defRPr lang="en-US" sz="1300" b="0" i="0" kern="1200" dirty="0" smtClean="0">
                  <a:solidFill>
                    <a:schemeClr val="tx1"/>
                  </a:solidFill>
                  <a:latin typeface="Open Sans Light" panose="020B0306030504020204" pitchFamily="34" charset="0"/>
                  <a:ea typeface="+mn-ea"/>
                  <a:cs typeface="Calibri Light" panose="020F0302020204030204" pitchFamily="34" charset="0"/>
                </a:defRPr>
              </a:lvl2pPr>
              <a:lvl3pPr marL="176400" indent="-1764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300" kern="1200" dirty="0" smtClean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356400" indent="-1764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3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532800" indent="-176400" algn="l" defTabSz="798513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3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5pPr>
              <a:lvl6pPr marL="532800" indent="-1764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Verdana" panose="020B0604030504040204" pitchFamily="34" charset="0"/>
                <a:buChar char="−"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2800" indent="-1764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Verdana" panose="020B0604030504040204" pitchFamily="34" charset="0"/>
                <a:buChar char="−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2800" indent="-1764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Verdana" panose="020B0604030504040204" pitchFamily="34" charset="0"/>
                <a:buChar char="−"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2800" indent="-1764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Verdana" panose="020B0604030504040204" pitchFamily="34" charset="0"/>
                <a:buChar char="−"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spc="300">
                  <a:solidFill>
                    <a:prstClr val="black"/>
                  </a:solidFill>
                  <a:latin typeface="Open Sans"/>
                </a:rPr>
                <a:t>“I want to pay as easy as possible without leaving my car.”</a:t>
              </a:r>
              <a:endParaRPr lang="en-US" sz="1400">
                <a:solidFill>
                  <a:prstClr val="black"/>
                </a:solidFill>
                <a:latin typeface="Open Sans"/>
              </a:endParaRPr>
            </a:p>
          </p:txBody>
        </p:sp>
      </p:grpSp>
      <p:sp>
        <p:nvSpPr>
          <p:cNvPr id="81" name="Metin kutusu 80">
            <a:extLst>
              <a:ext uri="{FF2B5EF4-FFF2-40B4-BE49-F238E27FC236}">
                <a16:creationId xmlns:a16="http://schemas.microsoft.com/office/drawing/2014/main" id="{9C4A84ED-43A5-43AB-BB12-E3C4CA4CB662}"/>
              </a:ext>
            </a:extLst>
          </p:cNvPr>
          <p:cNvSpPr txBox="1"/>
          <p:nvPr/>
        </p:nvSpPr>
        <p:spPr>
          <a:xfrm>
            <a:off x="9435883" y="1081556"/>
            <a:ext cx="251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 Stakeholders of our Payment Eco-System</a:t>
            </a:r>
          </a:p>
        </p:txBody>
      </p:sp>
      <p:cxnSp>
        <p:nvCxnSpPr>
          <p:cNvPr id="83" name="Düz Bağlayıcı 82">
            <a:extLst>
              <a:ext uri="{FF2B5EF4-FFF2-40B4-BE49-F238E27FC236}">
                <a16:creationId xmlns:a16="http://schemas.microsoft.com/office/drawing/2014/main" id="{1B7D4F7C-22EE-4ACB-8D0D-236AA09A4BFE}"/>
              </a:ext>
            </a:extLst>
          </p:cNvPr>
          <p:cNvCxnSpPr/>
          <p:nvPr/>
        </p:nvCxnSpPr>
        <p:spPr>
          <a:xfrm>
            <a:off x="9515782" y="1685262"/>
            <a:ext cx="1954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Metin kutusu 87">
            <a:extLst>
              <a:ext uri="{FF2B5EF4-FFF2-40B4-BE49-F238E27FC236}">
                <a16:creationId xmlns:a16="http://schemas.microsoft.com/office/drawing/2014/main" id="{D6E7AC7E-8405-443A-8B2A-032BB55AA1AC}"/>
              </a:ext>
            </a:extLst>
          </p:cNvPr>
          <p:cNvSpPr txBox="1"/>
          <p:nvPr/>
        </p:nvSpPr>
        <p:spPr>
          <a:xfrm>
            <a:off x="9515781" y="1707989"/>
            <a:ext cx="2917283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Car Drivers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Car Owners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Leasers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Corporate Drivers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Municipalities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Fueling&amp;Charging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Franchises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Parking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Public Transport(Ferries)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Car Wash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Car Leasing Companies</a:t>
            </a:r>
          </a:p>
        </p:txBody>
      </p:sp>
    </p:spTree>
    <p:extLst>
      <p:ext uri="{BB962C8B-B14F-4D97-AF65-F5344CB8AC3E}">
        <p14:creationId xmlns:p14="http://schemas.microsoft.com/office/powerpoint/2010/main" val="75896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ikdörtgen 94">
            <a:extLst>
              <a:ext uri="{FF2B5EF4-FFF2-40B4-BE49-F238E27FC236}">
                <a16:creationId xmlns:a16="http://schemas.microsoft.com/office/drawing/2014/main" id="{0A334F0D-62C5-421C-A36F-BAFF13D70883}"/>
              </a:ext>
            </a:extLst>
          </p:cNvPr>
          <p:cNvSpPr/>
          <p:nvPr/>
        </p:nvSpPr>
        <p:spPr>
          <a:xfrm>
            <a:off x="0" y="-4223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FD3DC8-7A08-4A46-BBDE-88219558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08"/>
            <a:ext cx="10515600" cy="1325563"/>
          </a:xfrm>
        </p:spPr>
        <p:txBody>
          <a:bodyPr/>
          <a:lstStyle/>
          <a:p>
            <a:r>
              <a:rPr lang="en-GB"/>
              <a:t>BluePass</a:t>
            </a:r>
            <a:br>
              <a:rPr lang="en-GB"/>
            </a:br>
            <a:r>
              <a:rPr lang="en-GB" sz="2800" i="1"/>
              <a:t>Easy, Fast, In-Car</a:t>
            </a:r>
          </a:p>
        </p:txBody>
      </p:sp>
      <p:pic>
        <p:nvPicPr>
          <p:cNvPr id="4" name="Picture 60" descr="Icon&#10;&#10;Description automatically generated">
            <a:extLst>
              <a:ext uri="{FF2B5EF4-FFF2-40B4-BE49-F238E27FC236}">
                <a16:creationId xmlns:a16="http://schemas.microsoft.com/office/drawing/2014/main" id="{376E474D-D26D-4D2F-AA57-9B84B2ADE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13" y="1551531"/>
            <a:ext cx="731634" cy="73163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CE566A9-A310-40D8-BCE0-86A0404E41D5}"/>
              </a:ext>
            </a:extLst>
          </p:cNvPr>
          <p:cNvSpPr txBox="1"/>
          <p:nvPr/>
        </p:nvSpPr>
        <p:spPr>
          <a:xfrm rot="16200000">
            <a:off x="-114811" y="1893079"/>
            <a:ext cx="1262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Account Creation</a:t>
            </a:r>
          </a:p>
        </p:txBody>
      </p:sp>
      <p:grpSp>
        <p:nvGrpSpPr>
          <p:cNvPr id="6" name="Group 61">
            <a:extLst>
              <a:ext uri="{FF2B5EF4-FFF2-40B4-BE49-F238E27FC236}">
                <a16:creationId xmlns:a16="http://schemas.microsoft.com/office/drawing/2014/main" id="{BB902674-60FE-4BDC-B157-3CA4E0CA09E6}"/>
              </a:ext>
            </a:extLst>
          </p:cNvPr>
          <p:cNvGrpSpPr/>
          <p:nvPr/>
        </p:nvGrpSpPr>
        <p:grpSpPr>
          <a:xfrm>
            <a:off x="1823971" y="1523648"/>
            <a:ext cx="786587" cy="787400"/>
            <a:chOff x="5506323" y="1346709"/>
            <a:chExt cx="890933" cy="890933"/>
          </a:xfrm>
        </p:grpSpPr>
        <p:pic>
          <p:nvPicPr>
            <p:cNvPr id="7" name="Picture 62" descr="Icon&#10;&#10;Description automatically generated">
              <a:extLst>
                <a:ext uri="{FF2B5EF4-FFF2-40B4-BE49-F238E27FC236}">
                  <a16:creationId xmlns:a16="http://schemas.microsoft.com/office/drawing/2014/main" id="{07D3B60E-049E-4C43-9BD9-11F58C27E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3328" y="1455030"/>
              <a:ext cx="776461" cy="776461"/>
            </a:xfrm>
            <a:prstGeom prst="rect">
              <a:avLst/>
            </a:prstGeom>
          </p:spPr>
        </p:pic>
        <p:pic>
          <p:nvPicPr>
            <p:cNvPr id="8" name="Picture 63" descr="Icon&#10;&#10;Description automatically generated">
              <a:extLst>
                <a:ext uri="{FF2B5EF4-FFF2-40B4-BE49-F238E27FC236}">
                  <a16:creationId xmlns:a16="http://schemas.microsoft.com/office/drawing/2014/main" id="{4C9AB94D-D62F-4D5D-B827-B47F3689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323" y="1346709"/>
              <a:ext cx="890933" cy="890933"/>
            </a:xfrm>
            <a:prstGeom prst="rect">
              <a:avLst/>
            </a:prstGeom>
          </p:spPr>
        </p:pic>
      </p:grpSp>
      <p:pic>
        <p:nvPicPr>
          <p:cNvPr id="10" name="Picture 60" descr="Icon&#10;&#10;Description automatically generated">
            <a:extLst>
              <a:ext uri="{FF2B5EF4-FFF2-40B4-BE49-F238E27FC236}">
                <a16:creationId xmlns:a16="http://schemas.microsoft.com/office/drawing/2014/main" id="{9E2C84BA-E541-4566-9750-2AE09AFD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82" y="1573977"/>
            <a:ext cx="731634" cy="731634"/>
          </a:xfrm>
          <a:prstGeom prst="rect">
            <a:avLst/>
          </a:prstGeom>
        </p:spPr>
      </p:pic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F952BB89-B0F0-47A0-AFF6-30736F1449CA}"/>
              </a:ext>
            </a:extLst>
          </p:cNvPr>
          <p:cNvCxnSpPr>
            <a:stCxn id="5" idx="1"/>
          </p:cNvCxnSpPr>
          <p:nvPr/>
        </p:nvCxnSpPr>
        <p:spPr>
          <a:xfrm>
            <a:off x="516260" y="2662649"/>
            <a:ext cx="10837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C48BE82-CB52-4E16-B544-21757645ECCD}"/>
              </a:ext>
            </a:extLst>
          </p:cNvPr>
          <p:cNvSpPr txBox="1"/>
          <p:nvPr/>
        </p:nvSpPr>
        <p:spPr>
          <a:xfrm>
            <a:off x="606535" y="2370329"/>
            <a:ext cx="98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Real Person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453D5F8-CF4E-424D-B7D6-631C72395F40}"/>
              </a:ext>
            </a:extLst>
          </p:cNvPr>
          <p:cNvSpPr txBox="1"/>
          <p:nvPr/>
        </p:nvSpPr>
        <p:spPr>
          <a:xfrm>
            <a:off x="1610088" y="2378500"/>
            <a:ext cx="151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Business Person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F53391E-48ED-4F3D-8649-B1E6857821A4}"/>
              </a:ext>
            </a:extLst>
          </p:cNvPr>
          <p:cNvSpPr txBox="1"/>
          <p:nvPr/>
        </p:nvSpPr>
        <p:spPr>
          <a:xfrm>
            <a:off x="2886433" y="2336841"/>
            <a:ext cx="1236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Company Owner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5FDD40D-A814-4355-BD6D-563C0DA544AE}"/>
              </a:ext>
            </a:extLst>
          </p:cNvPr>
          <p:cNvSpPr txBox="1"/>
          <p:nvPr/>
        </p:nvSpPr>
        <p:spPr>
          <a:xfrm>
            <a:off x="4380915" y="1575473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Username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B318D17E-FFD2-496C-A05C-D93D9EDB3C3C}"/>
              </a:ext>
            </a:extLst>
          </p:cNvPr>
          <p:cNvSpPr txBox="1"/>
          <p:nvPr/>
        </p:nvSpPr>
        <p:spPr>
          <a:xfrm>
            <a:off x="4380915" y="1917715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Password</a:t>
            </a: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2BD76BDE-7191-4651-BC31-E94DCB067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71" y="686472"/>
            <a:ext cx="786587" cy="1730117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F169B288-6C70-4401-9B1C-8B59C578DB83}"/>
              </a:ext>
            </a:extLst>
          </p:cNvPr>
          <p:cNvSpPr txBox="1"/>
          <p:nvPr/>
        </p:nvSpPr>
        <p:spPr>
          <a:xfrm>
            <a:off x="5597155" y="1590794"/>
            <a:ext cx="174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Payment Info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216D7EA2-6C8F-4F3A-9EDD-55CE287070DD}"/>
              </a:ext>
            </a:extLst>
          </p:cNvPr>
          <p:cNvSpPr txBox="1"/>
          <p:nvPr/>
        </p:nvSpPr>
        <p:spPr>
          <a:xfrm>
            <a:off x="5597155" y="1920298"/>
            <a:ext cx="174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Payment PIN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1E39703B-F0E6-4846-805C-92BC6D3245B4}"/>
              </a:ext>
            </a:extLst>
          </p:cNvPr>
          <p:cNvSpPr txBox="1"/>
          <p:nvPr/>
        </p:nvSpPr>
        <p:spPr>
          <a:xfrm>
            <a:off x="7171420" y="1743289"/>
            <a:ext cx="174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Company Info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3B364052-4D84-4EF7-B297-B3DC1119404F}"/>
              </a:ext>
            </a:extLst>
          </p:cNvPr>
          <p:cNvSpPr txBox="1"/>
          <p:nvPr/>
        </p:nvSpPr>
        <p:spPr>
          <a:xfrm>
            <a:off x="606535" y="3053909"/>
            <a:ext cx="28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Examplary Use-Case</a:t>
            </a:r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3A23F6DD-8469-44B7-A42F-B5BB692F9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96" y="4604967"/>
            <a:ext cx="638408" cy="638408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EDF3B7B3-5465-480E-85E4-DFECCDC8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4" y="3515515"/>
            <a:ext cx="682670" cy="682670"/>
          </a:xfrm>
          <a:prstGeom prst="rect">
            <a:avLst/>
          </a:prstGeom>
        </p:spPr>
      </p:pic>
      <p:pic>
        <p:nvPicPr>
          <p:cNvPr id="31" name="Picture 60" descr="Icon&#10;&#10;Description automatically generated">
            <a:extLst>
              <a:ext uri="{FF2B5EF4-FFF2-40B4-BE49-F238E27FC236}">
                <a16:creationId xmlns:a16="http://schemas.microsoft.com/office/drawing/2014/main" id="{30962C05-8BCD-4D06-ACA5-AC1D9253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0" y="3520730"/>
            <a:ext cx="530804" cy="530804"/>
          </a:xfrm>
          <a:prstGeom prst="rect">
            <a:avLst/>
          </a:prstGeom>
        </p:spPr>
      </p:pic>
      <p:pic>
        <p:nvPicPr>
          <p:cNvPr id="33" name="Resim 32" descr="metin içeren bir resim&#10;&#10;Açıklama otomatik olarak oluşturuldu">
            <a:extLst>
              <a:ext uri="{FF2B5EF4-FFF2-40B4-BE49-F238E27FC236}">
                <a16:creationId xmlns:a16="http://schemas.microsoft.com/office/drawing/2014/main" id="{32C43555-744B-4EA3-B4A7-C2BF345CE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56" y="3690674"/>
            <a:ext cx="369332" cy="369332"/>
          </a:xfrm>
          <a:prstGeom prst="rect">
            <a:avLst/>
          </a:prstGeom>
        </p:spPr>
      </p:pic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59472A1E-D34B-4E2C-90B8-3BAE3BE1A96D}"/>
              </a:ext>
            </a:extLst>
          </p:cNvPr>
          <p:cNvCxnSpPr/>
          <p:nvPr/>
        </p:nvCxnSpPr>
        <p:spPr>
          <a:xfrm>
            <a:off x="1823970" y="3875340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A7D4E7-BB85-45DD-A835-0912223EE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19" y="3447257"/>
            <a:ext cx="910840" cy="910840"/>
          </a:xfrm>
          <a:prstGeom prst="rect">
            <a:avLst/>
          </a:prstGeom>
        </p:spPr>
      </p:pic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0A921EB9-6F96-46D2-B0CA-FAD52204011D}"/>
              </a:ext>
            </a:extLst>
          </p:cNvPr>
          <p:cNvCxnSpPr/>
          <p:nvPr/>
        </p:nvCxnSpPr>
        <p:spPr>
          <a:xfrm>
            <a:off x="3624915" y="3875340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Resim 40">
            <a:extLst>
              <a:ext uri="{FF2B5EF4-FFF2-40B4-BE49-F238E27FC236}">
                <a16:creationId xmlns:a16="http://schemas.microsoft.com/office/drawing/2014/main" id="{B8B9D7B5-8619-43AC-9484-F783657AD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3" y="3143913"/>
            <a:ext cx="390312" cy="390312"/>
          </a:xfrm>
          <a:prstGeom prst="rect">
            <a:avLst/>
          </a:prstGeom>
        </p:spPr>
      </p:pic>
      <p:sp>
        <p:nvSpPr>
          <p:cNvPr id="42" name="Metin kutusu 41">
            <a:extLst>
              <a:ext uri="{FF2B5EF4-FFF2-40B4-BE49-F238E27FC236}">
                <a16:creationId xmlns:a16="http://schemas.microsoft.com/office/drawing/2014/main" id="{5842151B-C5DD-4EB8-89C1-9BA53323800C}"/>
              </a:ext>
            </a:extLst>
          </p:cNvPr>
          <p:cNvSpPr txBox="1"/>
          <p:nvPr/>
        </p:nvSpPr>
        <p:spPr>
          <a:xfrm>
            <a:off x="4979200" y="3570420"/>
            <a:ext cx="955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/>
              <a:t>I want to pay with BluePass in my car</a:t>
            </a:r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13B53299-BB3B-4B98-86B4-7A4E1377E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83" y="3460816"/>
            <a:ext cx="1268176" cy="709469"/>
          </a:xfrm>
          <a:prstGeom prst="rect">
            <a:avLst/>
          </a:prstGeom>
        </p:spPr>
      </p:pic>
      <p:pic>
        <p:nvPicPr>
          <p:cNvPr id="48" name="Resim 47">
            <a:extLst>
              <a:ext uri="{FF2B5EF4-FFF2-40B4-BE49-F238E27FC236}">
                <a16:creationId xmlns:a16="http://schemas.microsoft.com/office/drawing/2014/main" id="{70654620-FB35-47B0-B13B-2BE08ED063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4" y="3447257"/>
            <a:ext cx="339649" cy="736589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AD9264F4-6FB0-4F74-8D7E-777AF1758F6E}"/>
              </a:ext>
            </a:extLst>
          </p:cNvPr>
          <p:cNvCxnSpPr/>
          <p:nvPr/>
        </p:nvCxnSpPr>
        <p:spPr>
          <a:xfrm>
            <a:off x="5844333" y="3834902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1A006FCB-9EB8-4712-922F-D846DFD6994E}"/>
              </a:ext>
            </a:extLst>
          </p:cNvPr>
          <p:cNvSpPr txBox="1"/>
          <p:nvPr/>
        </p:nvSpPr>
        <p:spPr>
          <a:xfrm>
            <a:off x="6768809" y="4404209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Mobile App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2A57EDDB-D9B0-4CDC-A98C-950C5BCF0825}"/>
              </a:ext>
            </a:extLst>
          </p:cNvPr>
          <p:cNvSpPr txBox="1"/>
          <p:nvPr/>
        </p:nvSpPr>
        <p:spPr>
          <a:xfrm>
            <a:off x="7813986" y="4392206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Head Unit</a:t>
            </a:r>
          </a:p>
        </p:txBody>
      </p:sp>
      <p:pic>
        <p:nvPicPr>
          <p:cNvPr id="53" name="Resim 52">
            <a:extLst>
              <a:ext uri="{FF2B5EF4-FFF2-40B4-BE49-F238E27FC236}">
                <a16:creationId xmlns:a16="http://schemas.microsoft.com/office/drawing/2014/main" id="{A8204B68-A771-4E39-8F9D-141932BB8C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15" y="3488549"/>
            <a:ext cx="595165" cy="595165"/>
          </a:xfrm>
          <a:prstGeom prst="rect">
            <a:avLst/>
          </a:prstGeom>
        </p:spPr>
      </p:pic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F54E1BD8-2129-4508-940D-CB09910C34A4}"/>
              </a:ext>
            </a:extLst>
          </p:cNvPr>
          <p:cNvCxnSpPr/>
          <p:nvPr/>
        </p:nvCxnSpPr>
        <p:spPr>
          <a:xfrm>
            <a:off x="8703078" y="3815550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E6645E4F-4B9F-4F6E-AE0C-EAF96D255AC1}"/>
              </a:ext>
            </a:extLst>
          </p:cNvPr>
          <p:cNvSpPr txBox="1"/>
          <p:nvPr/>
        </p:nvSpPr>
        <p:spPr>
          <a:xfrm>
            <a:off x="9541299" y="2854925"/>
            <a:ext cx="115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/>
              <a:t>Payment Completed</a:t>
            </a:r>
          </a:p>
        </p:txBody>
      </p:sp>
      <p:grpSp>
        <p:nvGrpSpPr>
          <p:cNvPr id="56" name="Group 61">
            <a:extLst>
              <a:ext uri="{FF2B5EF4-FFF2-40B4-BE49-F238E27FC236}">
                <a16:creationId xmlns:a16="http://schemas.microsoft.com/office/drawing/2014/main" id="{10EE9B9A-2169-49C2-BF8C-75934DAB5217}"/>
              </a:ext>
            </a:extLst>
          </p:cNvPr>
          <p:cNvGrpSpPr/>
          <p:nvPr/>
        </p:nvGrpSpPr>
        <p:grpSpPr>
          <a:xfrm>
            <a:off x="606279" y="4682832"/>
            <a:ext cx="563857" cy="564440"/>
            <a:chOff x="5506323" y="1346709"/>
            <a:chExt cx="890933" cy="890933"/>
          </a:xfrm>
        </p:grpSpPr>
        <p:pic>
          <p:nvPicPr>
            <p:cNvPr id="57" name="Picture 62" descr="Icon&#10;&#10;Description automatically generated">
              <a:extLst>
                <a:ext uri="{FF2B5EF4-FFF2-40B4-BE49-F238E27FC236}">
                  <a16:creationId xmlns:a16="http://schemas.microsoft.com/office/drawing/2014/main" id="{E55E618E-CA4F-4413-A35E-DA0495080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3328" y="1455030"/>
              <a:ext cx="776461" cy="776461"/>
            </a:xfrm>
            <a:prstGeom prst="rect">
              <a:avLst/>
            </a:prstGeom>
          </p:spPr>
        </p:pic>
        <p:pic>
          <p:nvPicPr>
            <p:cNvPr id="58" name="Picture 63" descr="Icon&#10;&#10;Description automatically generated">
              <a:extLst>
                <a:ext uri="{FF2B5EF4-FFF2-40B4-BE49-F238E27FC236}">
                  <a16:creationId xmlns:a16="http://schemas.microsoft.com/office/drawing/2014/main" id="{195E0FA5-3F9B-496C-8A97-4335C10C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323" y="1346709"/>
              <a:ext cx="890933" cy="890933"/>
            </a:xfrm>
            <a:prstGeom prst="rect">
              <a:avLst/>
            </a:prstGeom>
          </p:spPr>
        </p:pic>
      </p:grpSp>
      <p:pic>
        <p:nvPicPr>
          <p:cNvPr id="60" name="Resim 59">
            <a:extLst>
              <a:ext uri="{FF2B5EF4-FFF2-40B4-BE49-F238E27FC236}">
                <a16:creationId xmlns:a16="http://schemas.microsoft.com/office/drawing/2014/main" id="{CC650345-C3BD-4439-9E81-E71451C5F3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7" y="4750155"/>
            <a:ext cx="576203" cy="576203"/>
          </a:xfrm>
          <a:prstGeom prst="rect">
            <a:avLst/>
          </a:prstGeom>
        </p:spPr>
      </p:pic>
      <p:sp>
        <p:nvSpPr>
          <p:cNvPr id="61" name="Metin kutusu 60">
            <a:extLst>
              <a:ext uri="{FF2B5EF4-FFF2-40B4-BE49-F238E27FC236}">
                <a16:creationId xmlns:a16="http://schemas.microsoft.com/office/drawing/2014/main" id="{7938F3A6-002F-4330-A6EE-665ED40CDAAC}"/>
              </a:ext>
            </a:extLst>
          </p:cNvPr>
          <p:cNvSpPr txBox="1"/>
          <p:nvPr/>
        </p:nvSpPr>
        <p:spPr>
          <a:xfrm>
            <a:off x="516259" y="5285927"/>
            <a:ext cx="1683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Rental Company assigns the plate to Ayşe for 2 days</a:t>
            </a:r>
          </a:p>
        </p:txBody>
      </p: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7A04CBD9-06BC-4CAA-BCBD-84FB1CB32FF1}"/>
              </a:ext>
            </a:extLst>
          </p:cNvPr>
          <p:cNvCxnSpPr/>
          <p:nvPr/>
        </p:nvCxnSpPr>
        <p:spPr>
          <a:xfrm>
            <a:off x="1913519" y="5007155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Resim 62">
            <a:extLst>
              <a:ext uri="{FF2B5EF4-FFF2-40B4-BE49-F238E27FC236}">
                <a16:creationId xmlns:a16="http://schemas.microsoft.com/office/drawing/2014/main" id="{0F54FB89-2D63-42DA-9EA4-E54FD77E0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7" y="4582836"/>
            <a:ext cx="910840" cy="910840"/>
          </a:xfrm>
          <a:prstGeom prst="rect">
            <a:avLst/>
          </a:prstGeom>
        </p:spPr>
      </p:pic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6AA9B27F-9148-48ED-AE80-CF51C45B3EFB}"/>
              </a:ext>
            </a:extLst>
          </p:cNvPr>
          <p:cNvCxnSpPr/>
          <p:nvPr/>
        </p:nvCxnSpPr>
        <p:spPr>
          <a:xfrm>
            <a:off x="3779531" y="4965052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etin kutusu 65">
            <a:extLst>
              <a:ext uri="{FF2B5EF4-FFF2-40B4-BE49-F238E27FC236}">
                <a16:creationId xmlns:a16="http://schemas.microsoft.com/office/drawing/2014/main" id="{E6B9E5C2-8551-4821-85A2-4357012EAF55}"/>
              </a:ext>
            </a:extLst>
          </p:cNvPr>
          <p:cNvSpPr txBox="1"/>
          <p:nvPr/>
        </p:nvSpPr>
        <p:spPr>
          <a:xfrm>
            <a:off x="5302932" y="4472484"/>
            <a:ext cx="91248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/>
              <a:t>I want to pay my ferry from Istanbul to Bursa with  BluePass</a:t>
            </a:r>
          </a:p>
        </p:txBody>
      </p:sp>
      <p:cxnSp>
        <p:nvCxnSpPr>
          <p:cNvPr id="67" name="Düz Ok Bağlayıcısı 66">
            <a:extLst>
              <a:ext uri="{FF2B5EF4-FFF2-40B4-BE49-F238E27FC236}">
                <a16:creationId xmlns:a16="http://schemas.microsoft.com/office/drawing/2014/main" id="{C5B88938-8E7C-487E-B26A-786F84BD9309}"/>
              </a:ext>
            </a:extLst>
          </p:cNvPr>
          <p:cNvCxnSpPr/>
          <p:nvPr/>
        </p:nvCxnSpPr>
        <p:spPr>
          <a:xfrm>
            <a:off x="6306164" y="4965052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Resim 67">
            <a:extLst>
              <a:ext uri="{FF2B5EF4-FFF2-40B4-BE49-F238E27FC236}">
                <a16:creationId xmlns:a16="http://schemas.microsoft.com/office/drawing/2014/main" id="{85129B35-344A-4590-B58A-2D81EC9CA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54" y="4694771"/>
            <a:ext cx="1093884" cy="611963"/>
          </a:xfrm>
          <a:prstGeom prst="rect">
            <a:avLst/>
          </a:prstGeom>
        </p:spPr>
      </p:pic>
      <p:pic>
        <p:nvPicPr>
          <p:cNvPr id="69" name="Resim 68">
            <a:extLst>
              <a:ext uri="{FF2B5EF4-FFF2-40B4-BE49-F238E27FC236}">
                <a16:creationId xmlns:a16="http://schemas.microsoft.com/office/drawing/2014/main" id="{883718EA-ED7F-4CA1-9C31-0445C99F5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35" y="4684940"/>
            <a:ext cx="292969" cy="635355"/>
          </a:xfrm>
          <a:prstGeom prst="rect">
            <a:avLst/>
          </a:prstGeom>
        </p:spPr>
      </p:pic>
      <p:cxnSp>
        <p:nvCxnSpPr>
          <p:cNvPr id="70" name="Düz Ok Bağlayıcısı 69">
            <a:extLst>
              <a:ext uri="{FF2B5EF4-FFF2-40B4-BE49-F238E27FC236}">
                <a16:creationId xmlns:a16="http://schemas.microsoft.com/office/drawing/2014/main" id="{75FAC8F9-CF16-4552-982C-D20C89DC2A3B}"/>
              </a:ext>
            </a:extLst>
          </p:cNvPr>
          <p:cNvCxnSpPr/>
          <p:nvPr/>
        </p:nvCxnSpPr>
        <p:spPr>
          <a:xfrm>
            <a:off x="8841982" y="4965052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Metin kutusu 70">
            <a:extLst>
              <a:ext uri="{FF2B5EF4-FFF2-40B4-BE49-F238E27FC236}">
                <a16:creationId xmlns:a16="http://schemas.microsoft.com/office/drawing/2014/main" id="{6D785AB3-8D44-4D11-890D-2AFE119AF92A}"/>
              </a:ext>
            </a:extLst>
          </p:cNvPr>
          <p:cNvSpPr txBox="1"/>
          <p:nvPr/>
        </p:nvSpPr>
        <p:spPr>
          <a:xfrm>
            <a:off x="6457785" y="3109766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Mobile App</a:t>
            </a:r>
          </a:p>
        </p:txBody>
      </p:sp>
      <p:sp>
        <p:nvSpPr>
          <p:cNvPr id="72" name="Metin kutusu 71">
            <a:extLst>
              <a:ext uri="{FF2B5EF4-FFF2-40B4-BE49-F238E27FC236}">
                <a16:creationId xmlns:a16="http://schemas.microsoft.com/office/drawing/2014/main" id="{6F6283B3-011E-40FD-8360-FFF569CA0BC9}"/>
              </a:ext>
            </a:extLst>
          </p:cNvPr>
          <p:cNvSpPr txBox="1"/>
          <p:nvPr/>
        </p:nvSpPr>
        <p:spPr>
          <a:xfrm>
            <a:off x="7502962" y="3097763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Head Unit</a:t>
            </a:r>
          </a:p>
        </p:txBody>
      </p:sp>
      <p:pic>
        <p:nvPicPr>
          <p:cNvPr id="74" name="Resim 73">
            <a:extLst>
              <a:ext uri="{FF2B5EF4-FFF2-40B4-BE49-F238E27FC236}">
                <a16:creationId xmlns:a16="http://schemas.microsoft.com/office/drawing/2014/main" id="{94D5A813-D273-4DD8-8BD6-84D398920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15" y="4577036"/>
            <a:ext cx="691142" cy="691142"/>
          </a:xfrm>
          <a:prstGeom prst="rect">
            <a:avLst/>
          </a:prstGeom>
        </p:spPr>
      </p:pic>
      <p:pic>
        <p:nvPicPr>
          <p:cNvPr id="75" name="Picture 60" descr="Icon&#10;&#10;Description automatically generated">
            <a:extLst>
              <a:ext uri="{FF2B5EF4-FFF2-40B4-BE49-F238E27FC236}">
                <a16:creationId xmlns:a16="http://schemas.microsoft.com/office/drawing/2014/main" id="{B9979FBD-292B-4306-990D-D8690118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1" y="5825157"/>
            <a:ext cx="493117" cy="493117"/>
          </a:xfrm>
          <a:prstGeom prst="rect">
            <a:avLst/>
          </a:prstGeom>
        </p:spPr>
      </p:pic>
      <p:sp>
        <p:nvSpPr>
          <p:cNvPr id="76" name="Metin kutusu 75">
            <a:extLst>
              <a:ext uri="{FF2B5EF4-FFF2-40B4-BE49-F238E27FC236}">
                <a16:creationId xmlns:a16="http://schemas.microsoft.com/office/drawing/2014/main" id="{E0039736-20F1-47D8-B4F1-125921F92262}"/>
              </a:ext>
            </a:extLst>
          </p:cNvPr>
          <p:cNvSpPr txBox="1"/>
          <p:nvPr/>
        </p:nvSpPr>
        <p:spPr>
          <a:xfrm>
            <a:off x="262959" y="6337769"/>
            <a:ext cx="27514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His company assigns corporate car to Barnie’s BluePass including Company Card</a:t>
            </a:r>
          </a:p>
        </p:txBody>
      </p: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C0994AF5-4C8A-4923-B7AD-E75EA735D3AE}"/>
              </a:ext>
            </a:extLst>
          </p:cNvPr>
          <p:cNvCxnSpPr>
            <a:cxnSpLocks/>
          </p:cNvCxnSpPr>
          <p:nvPr/>
        </p:nvCxnSpPr>
        <p:spPr>
          <a:xfrm>
            <a:off x="1291729" y="6071715"/>
            <a:ext cx="17158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Resim 78">
            <a:extLst>
              <a:ext uri="{FF2B5EF4-FFF2-40B4-BE49-F238E27FC236}">
                <a16:creationId xmlns:a16="http://schemas.microsoft.com/office/drawing/2014/main" id="{B89F68F2-0D72-4621-8430-0A09BA76D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92" y="5672547"/>
            <a:ext cx="910840" cy="910840"/>
          </a:xfrm>
          <a:prstGeom prst="rect">
            <a:avLst/>
          </a:prstGeom>
        </p:spPr>
      </p:pic>
      <p:cxnSp>
        <p:nvCxnSpPr>
          <p:cNvPr id="80" name="Düz Ok Bağlayıcısı 79">
            <a:extLst>
              <a:ext uri="{FF2B5EF4-FFF2-40B4-BE49-F238E27FC236}">
                <a16:creationId xmlns:a16="http://schemas.microsoft.com/office/drawing/2014/main" id="{9BBF36AA-5B45-41B0-9D85-23B892375016}"/>
              </a:ext>
            </a:extLst>
          </p:cNvPr>
          <p:cNvCxnSpPr/>
          <p:nvPr/>
        </p:nvCxnSpPr>
        <p:spPr>
          <a:xfrm>
            <a:off x="4122934" y="6071715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Resim 81">
            <a:extLst>
              <a:ext uri="{FF2B5EF4-FFF2-40B4-BE49-F238E27FC236}">
                <a16:creationId xmlns:a16="http://schemas.microsoft.com/office/drawing/2014/main" id="{00C17005-6BC5-4802-B276-32CCD8D598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82" y="5752511"/>
            <a:ext cx="638408" cy="638408"/>
          </a:xfrm>
          <a:prstGeom prst="rect">
            <a:avLst/>
          </a:prstGeom>
        </p:spPr>
      </p:pic>
      <p:sp>
        <p:nvSpPr>
          <p:cNvPr id="83" name="Metin kutusu 82">
            <a:extLst>
              <a:ext uri="{FF2B5EF4-FFF2-40B4-BE49-F238E27FC236}">
                <a16:creationId xmlns:a16="http://schemas.microsoft.com/office/drawing/2014/main" id="{FAF91A7C-FC54-4B0A-968D-5E77B7403F25}"/>
              </a:ext>
            </a:extLst>
          </p:cNvPr>
          <p:cNvSpPr txBox="1"/>
          <p:nvPr/>
        </p:nvSpPr>
        <p:spPr>
          <a:xfrm>
            <a:off x="5650924" y="5674953"/>
            <a:ext cx="12140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/>
              <a:t>I want to buy gas in any fueling station with my Corporate BluePass</a:t>
            </a:r>
          </a:p>
        </p:txBody>
      </p:sp>
      <p:cxnSp>
        <p:nvCxnSpPr>
          <p:cNvPr id="84" name="Düz Ok Bağlayıcısı 83">
            <a:extLst>
              <a:ext uri="{FF2B5EF4-FFF2-40B4-BE49-F238E27FC236}">
                <a16:creationId xmlns:a16="http://schemas.microsoft.com/office/drawing/2014/main" id="{975EB07C-059D-4966-BBFD-D2820B352403}"/>
              </a:ext>
            </a:extLst>
          </p:cNvPr>
          <p:cNvCxnSpPr/>
          <p:nvPr/>
        </p:nvCxnSpPr>
        <p:spPr>
          <a:xfrm>
            <a:off x="6713476" y="6079981"/>
            <a:ext cx="756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etin kutusu 84">
            <a:extLst>
              <a:ext uri="{FF2B5EF4-FFF2-40B4-BE49-F238E27FC236}">
                <a16:creationId xmlns:a16="http://schemas.microsoft.com/office/drawing/2014/main" id="{3EC27C28-5453-4F9A-B147-43555BB8F072}"/>
              </a:ext>
            </a:extLst>
          </p:cNvPr>
          <p:cNvSpPr txBox="1"/>
          <p:nvPr/>
        </p:nvSpPr>
        <p:spPr>
          <a:xfrm>
            <a:off x="7233278" y="5554122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Mobile App</a:t>
            </a:r>
          </a:p>
        </p:txBody>
      </p:sp>
      <p:sp>
        <p:nvSpPr>
          <p:cNvPr id="86" name="Metin kutusu 85">
            <a:extLst>
              <a:ext uri="{FF2B5EF4-FFF2-40B4-BE49-F238E27FC236}">
                <a16:creationId xmlns:a16="http://schemas.microsoft.com/office/drawing/2014/main" id="{52CEEC5E-E502-4C85-BDD9-162065F1A2DE}"/>
              </a:ext>
            </a:extLst>
          </p:cNvPr>
          <p:cNvSpPr txBox="1"/>
          <p:nvPr/>
        </p:nvSpPr>
        <p:spPr>
          <a:xfrm>
            <a:off x="8278455" y="5542119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Head Unit</a:t>
            </a:r>
          </a:p>
        </p:txBody>
      </p:sp>
      <p:pic>
        <p:nvPicPr>
          <p:cNvPr id="87" name="Resim 86">
            <a:extLst>
              <a:ext uri="{FF2B5EF4-FFF2-40B4-BE49-F238E27FC236}">
                <a16:creationId xmlns:a16="http://schemas.microsoft.com/office/drawing/2014/main" id="{F8C98A91-FDAA-4376-8DA4-2A8902BF3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23" y="5844684"/>
            <a:ext cx="1093884" cy="611963"/>
          </a:xfrm>
          <a:prstGeom prst="rect">
            <a:avLst/>
          </a:prstGeom>
        </p:spPr>
      </p:pic>
      <p:pic>
        <p:nvPicPr>
          <p:cNvPr id="88" name="Resim 87">
            <a:extLst>
              <a:ext uri="{FF2B5EF4-FFF2-40B4-BE49-F238E27FC236}">
                <a16:creationId xmlns:a16="http://schemas.microsoft.com/office/drawing/2014/main" id="{2607237E-ABF2-4F81-98BB-3FB631DCE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04" y="5834853"/>
            <a:ext cx="292969" cy="635355"/>
          </a:xfrm>
          <a:prstGeom prst="rect">
            <a:avLst/>
          </a:prstGeom>
        </p:spPr>
      </p:pic>
      <p:cxnSp>
        <p:nvCxnSpPr>
          <p:cNvPr id="89" name="Düz Ok Bağlayıcısı 88">
            <a:extLst>
              <a:ext uri="{FF2B5EF4-FFF2-40B4-BE49-F238E27FC236}">
                <a16:creationId xmlns:a16="http://schemas.microsoft.com/office/drawing/2014/main" id="{C5FE1734-3E2C-4B01-9AB0-9E76750DE484}"/>
              </a:ext>
            </a:extLst>
          </p:cNvPr>
          <p:cNvCxnSpPr>
            <a:cxnSpLocks/>
          </p:cNvCxnSpPr>
          <p:nvPr/>
        </p:nvCxnSpPr>
        <p:spPr>
          <a:xfrm>
            <a:off x="9333609" y="6052737"/>
            <a:ext cx="4827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Resim 90">
            <a:extLst>
              <a:ext uri="{FF2B5EF4-FFF2-40B4-BE49-F238E27FC236}">
                <a16:creationId xmlns:a16="http://schemas.microsoft.com/office/drawing/2014/main" id="{73426022-5968-4A1A-8F62-87012492E5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35" y="5560881"/>
            <a:ext cx="830038" cy="830038"/>
          </a:xfrm>
          <a:prstGeom prst="rect">
            <a:avLst/>
          </a:prstGeom>
        </p:spPr>
      </p:pic>
      <p:pic>
        <p:nvPicPr>
          <p:cNvPr id="94" name="Resim 93">
            <a:extLst>
              <a:ext uri="{FF2B5EF4-FFF2-40B4-BE49-F238E27FC236}">
                <a16:creationId xmlns:a16="http://schemas.microsoft.com/office/drawing/2014/main" id="{862562D5-33A4-49DD-9D08-9EEF100D18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58" y="204772"/>
            <a:ext cx="2330372" cy="10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7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ikdörtgen 33">
            <a:extLst>
              <a:ext uri="{FF2B5EF4-FFF2-40B4-BE49-F238E27FC236}">
                <a16:creationId xmlns:a16="http://schemas.microsoft.com/office/drawing/2014/main" id="{07564F7C-709B-45C6-AB63-9F955C607D9F}"/>
              </a:ext>
            </a:extLst>
          </p:cNvPr>
          <p:cNvSpPr/>
          <p:nvPr/>
        </p:nvSpPr>
        <p:spPr>
          <a:xfrm>
            <a:off x="0" y="-4223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4CCAA4-171C-48AF-B944-0E2582EF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400"/>
            <a:ext cx="10325100" cy="787400"/>
          </a:xfrm>
        </p:spPr>
        <p:txBody>
          <a:bodyPr vert="horz"/>
          <a:lstStyle/>
          <a:p>
            <a:r>
              <a:rPr lang="en-US"/>
              <a:t>Business Model Canvas</a:t>
            </a:r>
            <a:endParaRPr lang="en-US" i="1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F004E12F-91C1-403E-81F5-62587DAC539A}"/>
              </a:ext>
            </a:extLst>
          </p:cNvPr>
          <p:cNvGrpSpPr/>
          <p:nvPr/>
        </p:nvGrpSpPr>
        <p:grpSpPr>
          <a:xfrm>
            <a:off x="1255550" y="1121978"/>
            <a:ext cx="9680899" cy="5297358"/>
            <a:chOff x="1255550" y="1315018"/>
            <a:chExt cx="9680899" cy="5297358"/>
          </a:xfrm>
        </p:grpSpPr>
        <p:pic>
          <p:nvPicPr>
            <p:cNvPr id="6" name="Picture 81" descr="Calendar&#10;&#10;Description automatically generated">
              <a:extLst>
                <a:ext uri="{FF2B5EF4-FFF2-40B4-BE49-F238E27FC236}">
                  <a16:creationId xmlns:a16="http://schemas.microsoft.com/office/drawing/2014/main" id="{E475BFCD-3259-42F5-8B9E-CE4640EF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3" t="9576" r="12635" b="9577"/>
            <a:stretch/>
          </p:blipFill>
          <p:spPr>
            <a:xfrm>
              <a:off x="1255550" y="1315018"/>
              <a:ext cx="9680899" cy="5297358"/>
            </a:xfrm>
            <a:prstGeom prst="rect">
              <a:avLst/>
            </a:prstGeom>
          </p:spPr>
        </p:pic>
        <p:sp>
          <p:nvSpPr>
            <p:cNvPr id="7" name="TextBox 63">
              <a:extLst>
                <a:ext uri="{FF2B5EF4-FFF2-40B4-BE49-F238E27FC236}">
                  <a16:creationId xmlns:a16="http://schemas.microsoft.com/office/drawing/2014/main" id="{860E0C52-AC34-465C-A6C1-9CC7D62AA0AB}"/>
                </a:ext>
              </a:extLst>
            </p:cNvPr>
            <p:cNvSpPr txBox="1"/>
            <p:nvPr/>
          </p:nvSpPr>
          <p:spPr>
            <a:xfrm>
              <a:off x="3390266" y="1481656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Key Activities</a:t>
              </a:r>
            </a:p>
          </p:txBody>
        </p:sp>
        <p:sp>
          <p:nvSpPr>
            <p:cNvPr id="8" name="TextBox 64">
              <a:extLst>
                <a:ext uri="{FF2B5EF4-FFF2-40B4-BE49-F238E27FC236}">
                  <a16:creationId xmlns:a16="http://schemas.microsoft.com/office/drawing/2014/main" id="{BCC50A5F-7371-4EE7-B22E-16BCDEA1F1B9}"/>
                </a:ext>
              </a:extLst>
            </p:cNvPr>
            <p:cNvSpPr txBox="1"/>
            <p:nvPr/>
          </p:nvSpPr>
          <p:spPr>
            <a:xfrm>
              <a:off x="5265343" y="1481656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Value Propositions</a:t>
              </a:r>
            </a:p>
          </p:txBody>
        </p:sp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17AA6EC0-C3CE-426C-A267-2B3DFB2F7B99}"/>
                </a:ext>
              </a:extLst>
            </p:cNvPr>
            <p:cNvSpPr txBox="1"/>
            <p:nvPr/>
          </p:nvSpPr>
          <p:spPr>
            <a:xfrm>
              <a:off x="7125967" y="1481656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Customer Relations</a:t>
              </a:r>
            </a:p>
          </p:txBody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4B1E9B98-1D54-4E3C-8207-2B702563ED7A}"/>
                </a:ext>
              </a:extLst>
            </p:cNvPr>
            <p:cNvSpPr txBox="1"/>
            <p:nvPr/>
          </p:nvSpPr>
          <p:spPr>
            <a:xfrm>
              <a:off x="9062993" y="1481656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Customers</a:t>
              </a:r>
            </a:p>
          </p:txBody>
        </p:sp>
        <p:sp>
          <p:nvSpPr>
            <p:cNvPr id="11" name="TextBox 67">
              <a:extLst>
                <a:ext uri="{FF2B5EF4-FFF2-40B4-BE49-F238E27FC236}">
                  <a16:creationId xmlns:a16="http://schemas.microsoft.com/office/drawing/2014/main" id="{885109C2-F99D-4E25-BF5E-2E5C4E6C9772}"/>
                </a:ext>
              </a:extLst>
            </p:cNvPr>
            <p:cNvSpPr txBox="1"/>
            <p:nvPr/>
          </p:nvSpPr>
          <p:spPr>
            <a:xfrm>
              <a:off x="7125967" y="3289297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Channels</a:t>
              </a:r>
            </a:p>
          </p:txBody>
        </p:sp>
        <p:sp>
          <p:nvSpPr>
            <p:cNvPr id="12" name="TextBox 68">
              <a:extLst>
                <a:ext uri="{FF2B5EF4-FFF2-40B4-BE49-F238E27FC236}">
                  <a16:creationId xmlns:a16="http://schemas.microsoft.com/office/drawing/2014/main" id="{54B125D7-0E13-45DC-8CBC-F94E074E179F}"/>
                </a:ext>
              </a:extLst>
            </p:cNvPr>
            <p:cNvSpPr txBox="1"/>
            <p:nvPr/>
          </p:nvSpPr>
          <p:spPr>
            <a:xfrm>
              <a:off x="6219602" y="5197829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Revenue Streams</a:t>
              </a:r>
            </a:p>
          </p:txBody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F648749-69D6-405C-A139-9DF18FCEEA89}"/>
                </a:ext>
              </a:extLst>
            </p:cNvPr>
            <p:cNvSpPr txBox="1"/>
            <p:nvPr/>
          </p:nvSpPr>
          <p:spPr>
            <a:xfrm>
              <a:off x="1502755" y="5197829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Cost Structure</a:t>
              </a:r>
            </a:p>
          </p:txBody>
        </p:sp>
        <p:sp>
          <p:nvSpPr>
            <p:cNvPr id="14" name="TextBox 70">
              <a:extLst>
                <a:ext uri="{FF2B5EF4-FFF2-40B4-BE49-F238E27FC236}">
                  <a16:creationId xmlns:a16="http://schemas.microsoft.com/office/drawing/2014/main" id="{1EFBF412-6D35-4761-B5E8-79A0CB679788}"/>
                </a:ext>
              </a:extLst>
            </p:cNvPr>
            <p:cNvSpPr txBox="1"/>
            <p:nvPr/>
          </p:nvSpPr>
          <p:spPr>
            <a:xfrm>
              <a:off x="1502755" y="1481656"/>
              <a:ext cx="1560470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Key Partners</a:t>
              </a:r>
            </a:p>
          </p:txBody>
        </p:sp>
        <p:sp>
          <p:nvSpPr>
            <p:cNvPr id="15" name="TextBox 71">
              <a:extLst>
                <a:ext uri="{FF2B5EF4-FFF2-40B4-BE49-F238E27FC236}">
                  <a16:creationId xmlns:a16="http://schemas.microsoft.com/office/drawing/2014/main" id="{2DE524A2-02B9-47D8-BD4D-DD0DBABD6AE1}"/>
                </a:ext>
              </a:extLst>
            </p:cNvPr>
            <p:cNvSpPr txBox="1"/>
            <p:nvPr/>
          </p:nvSpPr>
          <p:spPr>
            <a:xfrm>
              <a:off x="3374334" y="3301869"/>
              <a:ext cx="1702936" cy="1717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/>
                </a:rPr>
                <a:t>Key Resources</a:t>
              </a:r>
            </a:p>
          </p:txBody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3A4F025-E6A2-490A-AEA7-8CE5AF27038B}"/>
                </a:ext>
              </a:extLst>
            </p:cNvPr>
            <p:cNvSpPr txBox="1"/>
            <p:nvPr/>
          </p:nvSpPr>
          <p:spPr>
            <a:xfrm>
              <a:off x="8997006" y="1703649"/>
              <a:ext cx="1702936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defTabSz="825500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 Drivers</a:t>
              </a:r>
            </a:p>
            <a:p>
              <a:pPr marL="171450" indent="-171450" defTabSz="825500">
                <a:buFont typeface="Wingdings" panose="05000000000000000000" pitchFamily="2" charset="2"/>
                <a:buChar char="ü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 Owners</a:t>
              </a:r>
            </a:p>
            <a:p>
              <a:pPr marL="171450" indent="-171450" defTabSz="825500">
                <a:buFont typeface="Wingdings" panose="05000000000000000000" pitchFamily="2" charset="2"/>
                <a:buChar char="ü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Leasers</a:t>
              </a:r>
            </a:p>
            <a:p>
              <a:pPr marL="171450" indent="-171450" defTabSz="825500">
                <a:buFont typeface="Wingdings" panose="05000000000000000000" pitchFamily="2" charset="2"/>
                <a:buChar char="ü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Corporate Drivers</a:t>
              </a:r>
            </a:p>
            <a:p>
              <a:pPr defTabSz="825500"/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25500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Some key aspects of customers:</a:t>
              </a: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Young, Tech-Savy(Y,Z Generation) who doesn’t want to löse any time just for payment</a:t>
              </a: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People who can’t leave their cars: such as disabled or who doesn’t want to leave their beloved ones in the car</a:t>
              </a: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Business customers who doesn’t want to be limited to certain places for getting a service exp:fueling only one brand.</a:t>
              </a:r>
            </a:p>
            <a:p>
              <a:pPr marL="171450" indent="-171450" defTabSz="825500">
                <a:buFont typeface="Courier New" panose="02070309020205020404" pitchFamily="49" charset="0"/>
                <a:buChar char="o"/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73">
              <a:extLst>
                <a:ext uri="{FF2B5EF4-FFF2-40B4-BE49-F238E27FC236}">
                  <a16:creationId xmlns:a16="http://schemas.microsoft.com/office/drawing/2014/main" id="{76302B0F-1054-4BA8-B5D2-B2789F31AACD}"/>
                </a:ext>
              </a:extLst>
            </p:cNvPr>
            <p:cNvSpPr txBox="1"/>
            <p:nvPr/>
          </p:nvSpPr>
          <p:spPr>
            <a:xfrm>
              <a:off x="5206228" y="1785989"/>
              <a:ext cx="1702936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Fast, Easy, In-Car payment.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Scalable In-Car payment solution that can be used inter-branded.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Reduction of physcial receipt usage to contribute and build a sustainable World.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Mobile solution for customers, web services for franchises and companies.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Due to a unified payment solution franchises will miss as less customers as possible.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 companies simpliest payment management for employee turnovers.</a:t>
              </a:r>
            </a:p>
            <a:p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74">
              <a:extLst>
                <a:ext uri="{FF2B5EF4-FFF2-40B4-BE49-F238E27FC236}">
                  <a16:creationId xmlns:a16="http://schemas.microsoft.com/office/drawing/2014/main" id="{3A1CBC89-4D53-4FFC-9048-AD5FF366B17A}"/>
                </a:ext>
              </a:extLst>
            </p:cNvPr>
            <p:cNvSpPr txBox="1"/>
            <p:nvPr/>
          </p:nvSpPr>
          <p:spPr>
            <a:xfrm>
              <a:off x="7125967" y="3568782"/>
              <a:ext cx="1702936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Independent from location or brand our customers can use our payment solution with great ease.</a:t>
              </a:r>
            </a:p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Usage in mobile device or In-Car head unit.</a:t>
              </a:r>
            </a:p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75">
              <a:extLst>
                <a:ext uri="{FF2B5EF4-FFF2-40B4-BE49-F238E27FC236}">
                  <a16:creationId xmlns:a16="http://schemas.microsoft.com/office/drawing/2014/main" id="{2D4802B7-5D6E-415E-8D60-FB30B940365F}"/>
                </a:ext>
              </a:extLst>
            </p:cNvPr>
            <p:cNvSpPr txBox="1"/>
            <p:nvPr/>
          </p:nvSpPr>
          <p:spPr>
            <a:xfrm>
              <a:off x="7125967" y="1588302"/>
              <a:ext cx="1702936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Offering new locations to customers.</a:t>
              </a: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Marketing solutions to stakeholders.</a:t>
              </a: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Integrating Loyalty Program.</a:t>
              </a:r>
            </a:p>
          </p:txBody>
        </p:sp>
        <p:sp>
          <p:nvSpPr>
            <p:cNvPr id="20" name="TextBox 76">
              <a:extLst>
                <a:ext uri="{FF2B5EF4-FFF2-40B4-BE49-F238E27FC236}">
                  <a16:creationId xmlns:a16="http://schemas.microsoft.com/office/drawing/2014/main" id="{11E5C889-93B3-4BEB-B361-E073F7FCC428}"/>
                </a:ext>
              </a:extLst>
            </p:cNvPr>
            <p:cNvSpPr txBox="1"/>
            <p:nvPr/>
          </p:nvSpPr>
          <p:spPr>
            <a:xfrm>
              <a:off x="6177016" y="5305504"/>
              <a:ext cx="4561035" cy="42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Delivery Hero is charging up  to %22 of every transaction that goes through its ecosystem. We as a start-up aim to have one tenths of that rate. Which means %2 in each transaction from the sellers.</a:t>
              </a:r>
            </a:p>
          </p:txBody>
        </p:sp>
        <p:sp>
          <p:nvSpPr>
            <p:cNvPr id="21" name="TextBox 77">
              <a:extLst>
                <a:ext uri="{FF2B5EF4-FFF2-40B4-BE49-F238E27FC236}">
                  <a16:creationId xmlns:a16="http://schemas.microsoft.com/office/drawing/2014/main" id="{04B8DFF3-D8BD-47FE-AD2F-9E9F5DBA7517}"/>
                </a:ext>
              </a:extLst>
            </p:cNvPr>
            <p:cNvSpPr txBox="1"/>
            <p:nvPr/>
          </p:nvSpPr>
          <p:spPr>
            <a:xfrm>
              <a:off x="1453949" y="5450321"/>
              <a:ext cx="45610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Standard costs for cloud as a service.</a:t>
              </a: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Development costs.</a:t>
              </a: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Costs for the search of new stakeholders.</a:t>
              </a:r>
            </a:p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Marketing Costs</a:t>
              </a:r>
            </a:p>
          </p:txBody>
        </p:sp>
        <p:sp>
          <p:nvSpPr>
            <p:cNvPr id="22" name="TextBox 78">
              <a:extLst>
                <a:ext uri="{FF2B5EF4-FFF2-40B4-BE49-F238E27FC236}">
                  <a16:creationId xmlns:a16="http://schemas.microsoft.com/office/drawing/2014/main" id="{619B0CA1-0F7A-4C9F-8994-F7CF95780C9F}"/>
                </a:ext>
              </a:extLst>
            </p:cNvPr>
            <p:cNvSpPr txBox="1"/>
            <p:nvPr/>
          </p:nvSpPr>
          <p:spPr>
            <a:xfrm>
              <a:off x="3329743" y="3589320"/>
              <a:ext cx="1702936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700" ker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Software Developers</a:t>
              </a:r>
            </a:p>
            <a:p>
              <a:r>
                <a:rPr lang="en-US" sz="700" ker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Sales Person</a:t>
              </a:r>
            </a:p>
          </p:txBody>
        </p:sp>
        <p:sp>
          <p:nvSpPr>
            <p:cNvPr id="23" name="TextBox 79">
              <a:extLst>
                <a:ext uri="{FF2B5EF4-FFF2-40B4-BE49-F238E27FC236}">
                  <a16:creationId xmlns:a16="http://schemas.microsoft.com/office/drawing/2014/main" id="{83129FBF-58E3-4FE6-BF6C-CEB60CC5249F}"/>
                </a:ext>
              </a:extLst>
            </p:cNvPr>
            <p:cNvSpPr txBox="1"/>
            <p:nvPr/>
          </p:nvSpPr>
          <p:spPr>
            <a:xfrm>
              <a:off x="3329743" y="1604274"/>
              <a:ext cx="1702936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endParaRPr lang="en-US" sz="700" ker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700" ker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Providing a secure, reliable, sustainable digital ecosystem so our customers and stakeholders can perform thousands of purchases each day.</a:t>
              </a:r>
            </a:p>
            <a:p>
              <a:endParaRPr lang="en-US" sz="700" ker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700" ker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Significant reduction of paper need in Daily finances</a:t>
              </a:r>
            </a:p>
          </p:txBody>
        </p:sp>
        <p:sp>
          <p:nvSpPr>
            <p:cNvPr id="24" name="TextBox 80">
              <a:extLst>
                <a:ext uri="{FF2B5EF4-FFF2-40B4-BE49-F238E27FC236}">
                  <a16:creationId xmlns:a16="http://schemas.microsoft.com/office/drawing/2014/main" id="{EC3C2E46-1195-41EC-BA7C-AD6F35C2F7C9}"/>
                </a:ext>
              </a:extLst>
            </p:cNvPr>
            <p:cNvSpPr txBox="1"/>
            <p:nvPr/>
          </p:nvSpPr>
          <p:spPr>
            <a:xfrm>
              <a:off x="1410004" y="1707605"/>
              <a:ext cx="1702936" cy="2503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Municipalities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Fueling&amp;Charging Stations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Franchises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Parking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Public Transport(Ferries)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Car Wash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Car Leasing Companies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/>
                <a:t>… and many more to come.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800"/>
            </a:p>
            <a:p>
              <a:pPr>
                <a:lnSpc>
                  <a:spcPct val="150000"/>
                </a:lnSpc>
              </a:pPr>
              <a:r>
                <a:rPr lang="en-US" sz="800"/>
                <a:t>With our scalable digital platform our vision is integrating as many partners as possible.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3035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AB5A407E-6CC2-4365-8514-3FEF09C77954}"/>
              </a:ext>
            </a:extLst>
          </p:cNvPr>
          <p:cNvSpPr/>
          <p:nvPr/>
        </p:nvSpPr>
        <p:spPr>
          <a:xfrm>
            <a:off x="4635591" y="0"/>
            <a:ext cx="75564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59CBCF6-0AB1-42EA-A9AA-9C99A298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r-TR" sz="41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Thank</a:t>
            </a:r>
            <a:r>
              <a:rPr lang="tr-TR" sz="41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Bahnschrift" panose="020B0502040204020203" pitchFamily="34" charset="0"/>
              </a:rPr>
              <a:t>you</a:t>
            </a:r>
            <a:r>
              <a:rPr lang="tr-TR" sz="41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Bahnschrift" panose="020B0502040204020203" pitchFamily="34" charset="0"/>
              </a:rPr>
              <a:t>for</a:t>
            </a:r>
            <a:r>
              <a:rPr lang="tr-TR" sz="41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Bahnschrift" panose="020B0502040204020203" pitchFamily="34" charset="0"/>
              </a:rPr>
              <a:t>your</a:t>
            </a:r>
            <a:r>
              <a:rPr lang="tr-TR" sz="41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Bahnschrift" panose="020B0502040204020203" pitchFamily="34" charset="0"/>
              </a:rPr>
              <a:t>attention</a:t>
            </a:r>
            <a:r>
              <a:rPr lang="tr-TR" sz="4100" dirty="0">
                <a:solidFill>
                  <a:schemeClr val="bg1"/>
                </a:solidFill>
                <a:latin typeface="Bahnschrift" panose="020B0502040204020203" pitchFamily="34" charset="0"/>
              </a:rPr>
              <a:t>!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417BBD-5CB3-4B25-A01E-E2F4D335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5990837" cy="16068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6600" dirty="0">
                <a:solidFill>
                  <a:srgbClr val="00B0F0"/>
                </a:solidFill>
                <a:latin typeface="Aharoni" panose="020B0604020202020204" pitchFamily="2" charset="-79"/>
                <a:ea typeface="Microsoft GothicNeo" panose="020B0503020000020004" pitchFamily="34" charset="-127"/>
                <a:cs typeface="Aharoni" panose="020B0604020202020204" pitchFamily="2" charset="-79"/>
              </a:rPr>
              <a:t>Team </a:t>
            </a:r>
            <a:r>
              <a:rPr lang="tr-TR" sz="6600" dirty="0" err="1">
                <a:solidFill>
                  <a:srgbClr val="00B0F0"/>
                </a:solidFill>
                <a:latin typeface="Aharoni" panose="020B0604020202020204" pitchFamily="2" charset="-79"/>
                <a:ea typeface="Microsoft GothicNeo" panose="020B0503020000020004" pitchFamily="34" charset="-127"/>
                <a:cs typeface="Aharoni" panose="020B0604020202020204" pitchFamily="2" charset="-79"/>
              </a:rPr>
              <a:t>BlueFlags</a:t>
            </a:r>
            <a:endParaRPr lang="tr-TR" sz="6600" dirty="0">
              <a:solidFill>
                <a:srgbClr val="00B0F0"/>
              </a:solidFill>
              <a:latin typeface="Aharoni" panose="020B0604020202020204" pitchFamily="2" charset="-79"/>
              <a:ea typeface="Microsoft GothicNeo" panose="020B0503020000020004" pitchFamily="34" charset="-127"/>
              <a:cs typeface="Aharoni" panose="020B0604020202020204" pitchFamily="2" charset="-79"/>
            </a:endParaRPr>
          </a:p>
        </p:txBody>
      </p:sp>
      <p:pic>
        <p:nvPicPr>
          <p:cNvPr id="4" name="Resim 3" descr="metin, kişi, yer, poz içeren bir resim&#10;&#10;Açıklama otomatik olarak oluşturuldu">
            <a:extLst>
              <a:ext uri="{FF2B5EF4-FFF2-40B4-BE49-F238E27FC236}">
                <a16:creationId xmlns:a16="http://schemas.microsoft.com/office/drawing/2014/main" id="{475818A1-4D97-4368-9AF7-1FEEEBFC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3C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5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660548-075B-492B-A67D-1FE2F8FD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 is too valuable for getting out of the car for every time when you want to pay for something.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B8D754-BA09-4D97-A814-DFFC09C8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In digital world people want to pay faster because they have less time.</a:t>
            </a:r>
          </a:p>
          <a:p>
            <a:r>
              <a:rPr lang="en-US"/>
              <a:t>People want to pay In-Car because they might have disabilities or they don’t want to leave their loved ones alone in the car.</a:t>
            </a:r>
          </a:p>
          <a:p>
            <a:r>
              <a:rPr lang="en-US"/>
              <a:t>People do not want to download bunch of apps for every different kind of payment.</a:t>
            </a:r>
          </a:p>
          <a:p>
            <a:r>
              <a:rPr lang="en-US"/>
              <a:t>Companies want to manage their time more effectively because they don’t want to lose time over tracking finance of their employees.</a:t>
            </a:r>
          </a:p>
          <a:p>
            <a:r>
              <a:rPr lang="en-US"/>
              <a:t>We have to reduce paper consumption for credit card payments because according to ClimateAction.org just «in US every year, receipt use consumes over 3 million trees, 9 billion gallons of water, and generates over 4 billion pounds of CO2 (the equivalent of 450,000 cars on the road) and 302 million pounds of solid waste during production.»</a:t>
            </a:r>
            <a:r>
              <a:rPr lang="en-US" baseline="30000"/>
              <a:t>1</a:t>
            </a:r>
            <a:r>
              <a:rPr lang="en-US"/>
              <a:t>.</a:t>
            </a:r>
            <a:r>
              <a:rPr lang="en-US" baseline="30000"/>
              <a:t> </a:t>
            </a:r>
            <a:r>
              <a:rPr lang="en-US"/>
              <a:t>In short our world can not afford that.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D38752A-F5B7-4789-BF5F-96D16DE2476F}"/>
              </a:ext>
            </a:extLst>
          </p:cNvPr>
          <p:cNvSpPr txBox="1"/>
          <p:nvPr/>
        </p:nvSpPr>
        <p:spPr>
          <a:xfrm>
            <a:off x="838200" y="6176963"/>
            <a:ext cx="7470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 https://www.climateaction.org/news/report-skip-the-slip-environmental-costs-human-health-risks-of-paper-receip</a:t>
            </a:r>
          </a:p>
        </p:txBody>
      </p:sp>
    </p:spTree>
    <p:extLst>
      <p:ext uri="{BB962C8B-B14F-4D97-AF65-F5344CB8AC3E}">
        <p14:creationId xmlns:p14="http://schemas.microsoft.com/office/powerpoint/2010/main" val="571156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828</Words>
  <Application>Microsoft Office PowerPoint</Application>
  <PresentationFormat>Geniş ekran</PresentationFormat>
  <Paragraphs>129</Paragraphs>
  <Slides>7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8" baseType="lpstr">
      <vt:lpstr>Aharoni</vt:lpstr>
      <vt:lpstr>Arial</vt:lpstr>
      <vt:lpstr>Bahnschrift</vt:lpstr>
      <vt:lpstr>Calibri</vt:lpstr>
      <vt:lpstr>Calibri Light</vt:lpstr>
      <vt:lpstr>Courier New</vt:lpstr>
      <vt:lpstr>Open Sans</vt:lpstr>
      <vt:lpstr>Open Sans Light</vt:lpstr>
      <vt:lpstr>Wingdings</vt:lpstr>
      <vt:lpstr>Office Teması</vt:lpstr>
      <vt:lpstr>think-cell Slide</vt:lpstr>
      <vt:lpstr>PowerPoint Sunusu</vt:lpstr>
      <vt:lpstr>Time is too valuable for getting out of the car for every time when you want to pay for something.</vt:lpstr>
      <vt:lpstr>PowerPoint Sunusu</vt:lpstr>
      <vt:lpstr>BluePass Easy, Fast, In-Car</vt:lpstr>
      <vt:lpstr>Business Model Canvas</vt:lpstr>
      <vt:lpstr>Thank you for your attention!</vt:lpstr>
      <vt:lpstr>Time is too valuable for getting out of the car for every time when you want to pay for something.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BURAK EREN CATAL</dc:creator>
  <cp:lastModifiedBy>BURAK EREN CATAL</cp:lastModifiedBy>
  <cp:revision>2</cp:revision>
  <dcterms:created xsi:type="dcterms:W3CDTF">2021-12-12T06:58:28Z</dcterms:created>
  <dcterms:modified xsi:type="dcterms:W3CDTF">2021-12-12T09:37:05Z</dcterms:modified>
</cp:coreProperties>
</file>